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35"/>
  </p:notesMasterIdLst>
  <p:sldIdLst>
    <p:sldId id="257" r:id="rId2"/>
    <p:sldId id="256" r:id="rId3"/>
    <p:sldId id="269" r:id="rId4"/>
    <p:sldId id="264" r:id="rId5"/>
    <p:sldId id="368" r:id="rId6"/>
    <p:sldId id="369" r:id="rId7"/>
    <p:sldId id="370" r:id="rId8"/>
    <p:sldId id="371" r:id="rId9"/>
    <p:sldId id="372" r:id="rId10"/>
    <p:sldId id="373" r:id="rId11"/>
    <p:sldId id="374" r:id="rId12"/>
    <p:sldId id="375" r:id="rId13"/>
    <p:sldId id="376" r:id="rId14"/>
    <p:sldId id="377" r:id="rId15"/>
    <p:sldId id="378" r:id="rId16"/>
    <p:sldId id="379" r:id="rId17"/>
    <p:sldId id="380" r:id="rId18"/>
    <p:sldId id="381" r:id="rId19"/>
    <p:sldId id="382" r:id="rId20"/>
    <p:sldId id="383" r:id="rId21"/>
    <p:sldId id="384" r:id="rId22"/>
    <p:sldId id="385" r:id="rId23"/>
    <p:sldId id="386" r:id="rId24"/>
    <p:sldId id="387" r:id="rId25"/>
    <p:sldId id="388" r:id="rId26"/>
    <p:sldId id="389" r:id="rId27"/>
    <p:sldId id="390" r:id="rId28"/>
    <p:sldId id="391" r:id="rId29"/>
    <p:sldId id="392" r:id="rId30"/>
    <p:sldId id="393" r:id="rId31"/>
    <p:sldId id="367" r:id="rId32"/>
    <p:sldId id="334" r:id="rId33"/>
    <p:sldId id="394" r:id="rId34"/>
  </p:sldIdLst>
  <p:sldSz cx="12192000" cy="6858000"/>
  <p:notesSz cx="6858000" cy="9144000"/>
  <p:embeddedFontLst>
    <p:embeddedFont>
      <p:font typeface="맑은 고딕" panose="020B0503020000020004" pitchFamily="34" charset="-127"/>
      <p:regular r:id="rId36"/>
      <p:bold r:id="rId37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6168" autoAdjust="0"/>
    <p:restoredTop sz="94660"/>
  </p:normalViewPr>
  <p:slideViewPr>
    <p:cSldViewPr snapToGrid="0" showGuides="1">
      <p:cViewPr varScale="1">
        <p:scale>
          <a:sx n="138" d="100"/>
          <a:sy n="138" d="100"/>
        </p:scale>
        <p:origin x="208" y="4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2.fntdata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0F438D-12B7-4935-A4F0-573C9223F991}" type="datetimeFigureOut">
              <a:rPr lang="ko-KR" altLang="en-US" smtClean="0"/>
              <a:t>2019. 6. 6.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7C6269-D62A-4D6B-A286-A85B98054B0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127363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B6E0D96-6354-4C96-9EF7-4065F583047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88A8BB47-AFCA-482A-894A-9D8E7887AA7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B046049-A5DB-4F99-9743-AD9D876E74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EF889-E5BA-4466-9903-E0D4CFAA024C}" type="datetimeFigureOut">
              <a:rPr lang="ko-KR" altLang="en-US" smtClean="0"/>
              <a:t>2019. 6. 6.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210EAF83-0159-4D76-96C8-6821DD02B7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97DDDF8-63B6-4DEC-877E-85D6E6E8FA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781B4-0B67-49BF-9C12-ECA1D988CD9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866567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F5878C4-656E-41A1-84B1-69A0AA6A80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6EBC8F80-AA06-4B41-B719-740CFCEBB3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DB94C65-6407-451B-A4B4-970E5D8587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EF889-E5BA-4466-9903-E0D4CFAA024C}" type="datetimeFigureOut">
              <a:rPr lang="ko-KR" altLang="en-US" smtClean="0"/>
              <a:t>2019. 6. 6.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ABD812C-7C1D-4819-90A9-03E64C87F9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85B6490-5773-42E6-AEB4-2573BFDB49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781B4-0B67-49BF-9C12-ECA1D988CD9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179240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A41870FA-FFCB-4BAD-98BE-6D494DCCFB2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88914E50-9801-42E4-B1C0-B449BFC9AC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A1E2F2B-0384-426A-95C2-0B82E4B4B0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EF889-E5BA-4466-9903-E0D4CFAA024C}" type="datetimeFigureOut">
              <a:rPr lang="ko-KR" altLang="en-US" smtClean="0"/>
              <a:t>2019. 6. 6.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1EE5EF8-E4D1-4054-82FC-4FF60D1207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22F9EEE-E2BD-44F9-988C-3AF7C79E6A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781B4-0B67-49BF-9C12-ECA1D988CD9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730905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53229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27A373D-F53B-4FF9-967F-A4F51D692E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EA468A64-3333-465B-A569-72BE775BC9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FBAF6E7-A63E-4E2D-BB4A-D7933E975B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EF889-E5BA-4466-9903-E0D4CFAA024C}" type="datetimeFigureOut">
              <a:rPr lang="ko-KR" altLang="en-US" smtClean="0"/>
              <a:t>2019. 6. 6.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5548C18-3ECE-4B86-9694-991C3609B0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1F55EA2-A2BA-4856-9A95-A36EA21FB6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781B4-0B67-49BF-9C12-ECA1D988CD9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136045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11B66F7-7CBE-4A22-9A0D-121E935421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CBFA6C3B-BB76-46B7-884E-33AC4942E7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74F34F8-E395-4DB1-94B8-2BBAE6CD25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EF889-E5BA-4466-9903-E0D4CFAA024C}" type="datetimeFigureOut">
              <a:rPr lang="ko-KR" altLang="en-US" smtClean="0"/>
              <a:t>2019. 6. 6.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06D95DF-D4EB-49E2-AFB4-9C5C3B8A8D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DD8AB1C-D369-49FD-A1E1-408B20C06D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781B4-0B67-49BF-9C12-ECA1D988CD9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173920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977C83E-A8DF-47C3-80BE-30224D6938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6A916A0-5749-482D-A633-26FE1EF76C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3818D0B2-D811-4EB4-AE88-9677345695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5071E767-FBE9-4D23-8282-06664AFB1B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EF889-E5BA-4466-9903-E0D4CFAA024C}" type="datetimeFigureOut">
              <a:rPr lang="ko-KR" altLang="en-US" smtClean="0"/>
              <a:t>2019. 6. 6.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F0277F0C-99F3-447B-AF50-3D2DD911A9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E07D47C1-215B-4B84-B1D6-E1FC458F65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781B4-0B67-49BF-9C12-ECA1D988CD9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70129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DBF2DC4-B62D-4395-9C3F-80FAF294F5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D000F20B-9ED7-4CAB-B5C3-905D858E6D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DE56F098-06DB-446B-9E97-094C03110A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BB7132A7-06F7-42E7-8BB2-04E500DFBC5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55BA4CBA-529E-44D8-B721-879F3C0CE5C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852D549F-8930-4C18-B4B7-C550F85A6A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EF889-E5BA-4466-9903-E0D4CFAA024C}" type="datetimeFigureOut">
              <a:rPr lang="ko-KR" altLang="en-US" smtClean="0"/>
              <a:t>2019. 6. 6.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180703A8-5003-4966-B0DD-F5EF4B3453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725BFF13-BE38-4EDD-B605-134C277000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781B4-0B67-49BF-9C12-ECA1D988CD9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879527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4BF1558-E93C-4B13-9C79-9DE0272B74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EA881537-9096-4B55-9D53-075254FE35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EF889-E5BA-4466-9903-E0D4CFAA024C}" type="datetimeFigureOut">
              <a:rPr lang="ko-KR" altLang="en-US" smtClean="0"/>
              <a:t>2019. 6. 6.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51D700D-D81A-4133-8432-C2DF56EC9C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399C9B72-6CD2-45B4-B7E0-0482FD2998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781B4-0B67-49BF-9C12-ECA1D988CD9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8986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A988053B-D9E0-4B17-995A-824DBCA56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EF889-E5BA-4466-9903-E0D4CFAA024C}" type="datetimeFigureOut">
              <a:rPr lang="ko-KR" altLang="en-US" smtClean="0"/>
              <a:t>2019. 6. 6.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07674FC2-DA53-4353-A1F5-70A989838F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9A97AFC4-C99C-43B3-A9CD-091D63C7D7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781B4-0B67-49BF-9C12-ECA1D988CD9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35824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EEF2843-96A8-494F-BB70-9ACDC8D939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5B5A322-FFB0-465D-82E3-EE73C22481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9114CF23-7914-4793-AF16-1F903273F5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D7260407-03E1-4464-BDB8-65DBD119E3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EF889-E5BA-4466-9903-E0D4CFAA024C}" type="datetimeFigureOut">
              <a:rPr lang="ko-KR" altLang="en-US" smtClean="0"/>
              <a:t>2019. 6. 6.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8A256AE2-666C-4E45-8405-194EBD6052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56FA5E6-B80C-4B41-8136-77FAF50744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781B4-0B67-49BF-9C12-ECA1D988CD9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61272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68B168F-8D01-4441-8E5A-E342BC3553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8E58B82B-67C4-4A5D-B661-737AA2B243D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B3A9736A-6AC6-4C25-B643-646B161B53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AB84A44-711F-4BD0-BFE0-3EA10441FE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EF889-E5BA-4466-9903-E0D4CFAA024C}" type="datetimeFigureOut">
              <a:rPr lang="ko-KR" altLang="en-US" smtClean="0"/>
              <a:t>2019. 6. 6.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0A463A88-7637-4640-83C4-FE982CDA60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EDA83976-12C3-440C-9C93-46FAD7C643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781B4-0B67-49BF-9C12-ECA1D988CD9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01659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02ACC482-9E20-466C-B239-C5072D397A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BEC7185E-83C8-4182-BFDD-88CBF72396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B0A4D9C-8069-4B07-9F93-8D0EC9831EC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EEF889-E5BA-4466-9903-E0D4CFAA024C}" type="datetimeFigureOut">
              <a:rPr lang="ko-KR" altLang="en-US" smtClean="0"/>
              <a:t>2019. 6. 6.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2B0367B8-BD86-4152-90D7-14DBC75231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D3095C0-BA6E-4DB6-B1BF-3A54F5B136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781B4-0B67-49BF-9C12-ECA1D988CD9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538056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laticon.com/free-icon/building_717940#term=building&amp;page=2&amp;position=51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pngimage.net/sporgsmaltegn-png-4/" TargetMode="External"/><Relationship Id="rId5" Type="http://schemas.openxmlformats.org/officeDocument/2006/relationships/hyperlink" Target="https://www.flaticon.com/free-icon/data-analytics_1847966#term=data%20analytics&amp;page=1&amp;position=96" TargetMode="External"/><Relationship Id="rId4" Type="http://schemas.openxmlformats.org/officeDocument/2006/relationships/hyperlink" Target="https://www.flaticon.com/free-icon/interest_1606585#term=interest%20rate&amp;page=1&amp;position=3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kosis.kr/statisticsList/statisticsListIndex.do?menuId=M_01_03_01&amp;vwcd=MT_GTITLE01&amp;parmTabId=M_01_03_01#SelectStatsBoxDiv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직사각형 1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3927368" y="3647152"/>
            <a:ext cx="4337261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600" dirty="0">
                <a:solidFill>
                  <a:srgbClr val="0070C0"/>
                </a:solidFill>
                <a:latin typeface="BM DoHyeon OTF" panose="020B0600000101010101" pitchFamily="34" charset="-127"/>
                <a:ea typeface="BM DoHyeon OTF" panose="020B0600000101010101" pitchFamily="34" charset="-127"/>
              </a:rPr>
              <a:t>R </a:t>
            </a:r>
            <a:r>
              <a:rPr lang="ko-KR" altLang="en-US" sz="3600" dirty="0">
                <a:solidFill>
                  <a:srgbClr val="0070C0"/>
                </a:solidFill>
                <a:latin typeface="BM DoHyeon OTF" panose="020B0600000101010101" pitchFamily="34" charset="-127"/>
                <a:ea typeface="BM DoHyeon OTF" panose="020B0600000101010101" pitchFamily="34" charset="-127"/>
              </a:rPr>
              <a:t>데이터 분석</a:t>
            </a:r>
            <a:endParaRPr lang="en-US" altLang="ko-KR" sz="3600" dirty="0">
              <a:solidFill>
                <a:srgbClr val="0070C0"/>
              </a:solidFill>
              <a:latin typeface="BM DoHyeon OTF" panose="020B0600000101010101" pitchFamily="34" charset="-127"/>
              <a:ea typeface="BM DoHyeon OTF" panose="020B0600000101010101" pitchFamily="34" charset="-127"/>
            </a:endParaRPr>
          </a:p>
          <a:p>
            <a:pPr algn="ctr"/>
            <a:endParaRPr lang="en-US" altLang="ko-KR" sz="300" dirty="0">
              <a:solidFill>
                <a:srgbClr val="0070C0"/>
              </a:solidFill>
              <a:latin typeface="BM DoHyeon OTF" panose="020B0600000101010101" pitchFamily="34" charset="-127"/>
              <a:ea typeface="BM DoHyeon OTF" panose="020B0600000101010101" pitchFamily="34" charset="-127"/>
            </a:endParaRPr>
          </a:p>
          <a:p>
            <a:pPr algn="ctr"/>
            <a:r>
              <a:rPr lang="ko-KR" altLang="en-US" dirty="0">
                <a:solidFill>
                  <a:schemeClr val="bg2">
                    <a:lumMod val="75000"/>
                  </a:schemeClr>
                </a:solidFill>
                <a:latin typeface="BM DoHyeon OTF" panose="020B0600000101010101" pitchFamily="34" charset="-127"/>
                <a:ea typeface="BM DoHyeon OTF" panose="020B0600000101010101" pitchFamily="34" charset="-127"/>
              </a:rPr>
              <a:t>수도권 아파트 시세와 금리의 상관관계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412454" y="4742424"/>
            <a:ext cx="336708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3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20172295 </a:t>
            </a:r>
            <a:r>
              <a:rPr lang="ko-KR" altLang="en-US" sz="13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강유진</a:t>
            </a:r>
          </a:p>
        </p:txBody>
      </p:sp>
      <p:cxnSp>
        <p:nvCxnSpPr>
          <p:cNvPr id="17" name="직선 연결선 16"/>
          <p:cNvCxnSpPr>
            <a:cxnSpLocks/>
          </p:cNvCxnSpPr>
          <p:nvPr/>
        </p:nvCxnSpPr>
        <p:spPr>
          <a:xfrm>
            <a:off x="5347855" y="4591050"/>
            <a:ext cx="153323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그림 2">
            <a:extLst>
              <a:ext uri="{FF2B5EF4-FFF2-40B4-BE49-F238E27FC236}">
                <a16:creationId xmlns:a16="http://schemas.microsoft.com/office/drawing/2014/main" id="{0D4A0BE0-A5EC-2144-9D3A-AF25349233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3464" y="1453144"/>
            <a:ext cx="1745067" cy="1745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30409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직사각형 5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직사각형 9"/>
          <p:cNvSpPr/>
          <p:nvPr/>
        </p:nvSpPr>
        <p:spPr>
          <a:xfrm>
            <a:off x="-1" y="481491"/>
            <a:ext cx="203201" cy="40575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직사각형 11"/>
          <p:cNvSpPr/>
          <p:nvPr/>
        </p:nvSpPr>
        <p:spPr>
          <a:xfrm>
            <a:off x="203199" y="438149"/>
            <a:ext cx="753687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6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2-1 </a:t>
            </a:r>
            <a:r>
              <a:rPr lang="ko-KR" altLang="en-US" sz="26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데이터 전처리 </a:t>
            </a:r>
            <a:r>
              <a:rPr lang="en-US" altLang="ko-KR" sz="26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:</a:t>
            </a:r>
            <a:r>
              <a:rPr lang="ko-KR" altLang="en-US" sz="26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 아파트 규모별 매매 평균 가격 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F1748095-5AB9-744A-8BDA-E2F88D2383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09704"/>
            <a:ext cx="12192000" cy="363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5916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직사각형 5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직사각형 9"/>
          <p:cNvSpPr/>
          <p:nvPr/>
        </p:nvSpPr>
        <p:spPr>
          <a:xfrm>
            <a:off x="-1" y="481491"/>
            <a:ext cx="203201" cy="40575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직사각형 11"/>
          <p:cNvSpPr/>
          <p:nvPr/>
        </p:nvSpPr>
        <p:spPr>
          <a:xfrm>
            <a:off x="203199" y="438149"/>
            <a:ext cx="753687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6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2-1 </a:t>
            </a:r>
            <a:r>
              <a:rPr lang="ko-KR" altLang="en-US" sz="26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데이터 전처리 </a:t>
            </a:r>
            <a:r>
              <a:rPr lang="en-US" altLang="ko-KR" sz="26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:</a:t>
            </a:r>
            <a:r>
              <a:rPr lang="ko-KR" altLang="en-US" sz="26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 아파트 규모별 매매 평균 가격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488C8D0-6452-9741-8CC8-E4BFAF470612}"/>
              </a:ext>
            </a:extLst>
          </p:cNvPr>
          <p:cNvSpPr txBox="1"/>
          <p:nvPr/>
        </p:nvSpPr>
        <p:spPr>
          <a:xfrm>
            <a:off x="5911273" y="1922912"/>
            <a:ext cx="51555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Blip>
                <a:blip r:embed="rId2"/>
              </a:buBlip>
            </a:pP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행</a:t>
            </a:r>
            <a:r>
              <a:rPr lang="en-US" altLang="ko-KR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/</a:t>
            </a: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열 이름 삭제</a:t>
            </a:r>
            <a:endParaRPr lang="en-US" altLang="ko-KR" sz="2400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  <a:p>
            <a:pPr marL="457200" indent="-457200">
              <a:buBlip>
                <a:blip r:embed="rId2"/>
              </a:buBlip>
            </a:pPr>
            <a:endParaRPr lang="en-US" altLang="ko-KR" sz="2400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  <a:p>
            <a:pPr marL="457200" indent="-457200">
              <a:buBlip>
                <a:blip r:embed="rId2"/>
              </a:buBlip>
            </a:pP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행</a:t>
            </a:r>
            <a:r>
              <a:rPr lang="en-US" altLang="ko-KR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/</a:t>
            </a: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열 이름으로 사용할 변수 생성</a:t>
            </a:r>
            <a:endParaRPr lang="en-US" altLang="ko-KR" sz="2400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  <a:p>
            <a:pPr marL="914400" lvl="1" indent="-457200">
              <a:buBlip>
                <a:blip r:embed="rId2"/>
              </a:buBlip>
            </a:pPr>
            <a:r>
              <a:rPr lang="en-US" altLang="ko-KR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size</a:t>
            </a:r>
          </a:p>
          <a:p>
            <a:pPr marL="914400" lvl="1" indent="-457200">
              <a:buBlip>
                <a:blip r:embed="rId2"/>
              </a:buBlip>
            </a:pPr>
            <a:r>
              <a:rPr lang="en-US" altLang="ko-KR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timing</a:t>
            </a:r>
          </a:p>
          <a:p>
            <a:pPr marL="914400" lvl="1" indent="-457200">
              <a:buBlip>
                <a:blip r:embed="rId2"/>
              </a:buBlip>
            </a:pPr>
            <a:endParaRPr lang="en-US" altLang="ko-KR" sz="2400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  <a:p>
            <a:pPr marL="457200" indent="-457200">
              <a:buBlip>
                <a:blip r:embed="rId2"/>
              </a:buBlip>
            </a:pP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행</a:t>
            </a:r>
            <a:r>
              <a:rPr lang="en-US" altLang="ko-KR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/</a:t>
            </a: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열 치환</a:t>
            </a:r>
            <a:endParaRPr lang="en-US" altLang="ko-KR" sz="2400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  <a:p>
            <a:pPr marL="457200" indent="-457200">
              <a:buBlip>
                <a:blip r:embed="rId2"/>
              </a:buBlip>
            </a:pPr>
            <a:endParaRPr lang="en-US" altLang="ko-KR" sz="2400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  <a:p>
            <a:pPr marL="457200" indent="-457200">
              <a:buBlip>
                <a:blip r:embed="rId2"/>
              </a:buBlip>
            </a:pP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행</a:t>
            </a:r>
            <a:r>
              <a:rPr lang="en-US" altLang="ko-KR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/</a:t>
            </a: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열 이름 설정</a:t>
            </a:r>
            <a:endParaRPr lang="en-US" altLang="ko-KR" sz="2400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  <a:p>
            <a:pPr marL="914400" lvl="1" indent="-457200">
              <a:buBlip>
                <a:blip r:embed="rId2"/>
              </a:buBlip>
            </a:pPr>
            <a:endParaRPr lang="en-US" altLang="ko-KR" sz="2400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4C809DB7-1597-CF4A-8B75-D8A1636F47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018" y="1368741"/>
            <a:ext cx="5227273" cy="4901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4853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직사각형 5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직사각형 9"/>
          <p:cNvSpPr/>
          <p:nvPr/>
        </p:nvSpPr>
        <p:spPr>
          <a:xfrm>
            <a:off x="-1" y="481491"/>
            <a:ext cx="203201" cy="40575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직사각형 11"/>
          <p:cNvSpPr/>
          <p:nvPr/>
        </p:nvSpPr>
        <p:spPr>
          <a:xfrm>
            <a:off x="203199" y="438149"/>
            <a:ext cx="753687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6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2-1 </a:t>
            </a:r>
            <a:r>
              <a:rPr lang="ko-KR" altLang="en-US" sz="26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데이터 전처리 </a:t>
            </a:r>
            <a:r>
              <a:rPr lang="en-US" altLang="ko-KR" sz="26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:</a:t>
            </a:r>
            <a:r>
              <a:rPr lang="ko-KR" altLang="en-US" sz="26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 아파트 규모별 매매 평균 가격 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FFAF8CD0-132C-E443-AADF-A7E8B8A217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4789" y="1144168"/>
            <a:ext cx="5422421" cy="5500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1530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직사각형 5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직사각형 9"/>
          <p:cNvSpPr/>
          <p:nvPr/>
        </p:nvSpPr>
        <p:spPr>
          <a:xfrm>
            <a:off x="-1" y="481491"/>
            <a:ext cx="203201" cy="40575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직사각형 11"/>
          <p:cNvSpPr/>
          <p:nvPr/>
        </p:nvSpPr>
        <p:spPr>
          <a:xfrm>
            <a:off x="203199" y="438149"/>
            <a:ext cx="753687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6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2-1 </a:t>
            </a:r>
            <a:r>
              <a:rPr lang="ko-KR" altLang="en-US" sz="26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데이터 전처리 </a:t>
            </a:r>
            <a:r>
              <a:rPr lang="en-US" altLang="ko-KR" sz="26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:</a:t>
            </a:r>
            <a:r>
              <a:rPr lang="ko-KR" altLang="en-US" sz="26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 아파트 규모별 매매 평균 가격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488C8D0-6452-9741-8CC8-E4BFAF470612}"/>
              </a:ext>
            </a:extLst>
          </p:cNvPr>
          <p:cNvSpPr txBox="1"/>
          <p:nvPr/>
        </p:nvSpPr>
        <p:spPr>
          <a:xfrm>
            <a:off x="5911273" y="2726476"/>
            <a:ext cx="51555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Blip>
                <a:blip r:embed="rId2"/>
              </a:buBlip>
            </a:pP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행</a:t>
            </a:r>
            <a:r>
              <a:rPr lang="en-US" altLang="ko-KR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/</a:t>
            </a: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열 치환</a:t>
            </a:r>
            <a:endParaRPr lang="en-US" altLang="ko-KR" sz="2400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  <a:p>
            <a:pPr marL="457200" indent="-457200">
              <a:buBlip>
                <a:blip r:embed="rId2"/>
              </a:buBlip>
            </a:pPr>
            <a:endParaRPr lang="en-US" altLang="ko-KR" sz="2400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  <a:p>
            <a:pPr marL="457200" indent="-457200">
              <a:buBlip>
                <a:blip r:embed="rId2"/>
              </a:buBlip>
            </a:pP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분기별</a:t>
            </a:r>
            <a:r>
              <a:rPr lang="en-US" altLang="ko-KR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,</a:t>
            </a: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 규모별</a:t>
            </a:r>
            <a:br>
              <a:rPr lang="en-US" altLang="ko-KR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</a:b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아파트 매매 가격의 평균을 계산한</a:t>
            </a:r>
            <a:br>
              <a:rPr lang="en-US" altLang="ko-KR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</a:b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데이터를 행으로 삽입</a:t>
            </a:r>
            <a:endParaRPr lang="en-US" altLang="ko-KR" sz="2400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CFFD975D-963F-A447-BA0C-81B7E508F3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99" y="2598479"/>
            <a:ext cx="5664628" cy="2434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8052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직사각형 5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직사각형 9"/>
          <p:cNvSpPr/>
          <p:nvPr/>
        </p:nvSpPr>
        <p:spPr>
          <a:xfrm>
            <a:off x="-1" y="481491"/>
            <a:ext cx="203201" cy="40575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직사각형 11"/>
          <p:cNvSpPr/>
          <p:nvPr/>
        </p:nvSpPr>
        <p:spPr>
          <a:xfrm>
            <a:off x="203199" y="438149"/>
            <a:ext cx="753687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6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2-1 </a:t>
            </a:r>
            <a:r>
              <a:rPr lang="ko-KR" altLang="en-US" sz="26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데이터 전처리 </a:t>
            </a:r>
            <a:r>
              <a:rPr lang="en-US" altLang="ko-KR" sz="26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:</a:t>
            </a:r>
            <a:r>
              <a:rPr lang="ko-KR" altLang="en-US" sz="26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 아파트 규모별 매매 평균 가격 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8B06F761-17E4-9146-9628-FF72FD4438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86669"/>
            <a:ext cx="12192000" cy="3884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0847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직사각형 5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직사각형 9"/>
          <p:cNvSpPr/>
          <p:nvPr/>
        </p:nvSpPr>
        <p:spPr>
          <a:xfrm>
            <a:off x="-1" y="481491"/>
            <a:ext cx="203201" cy="40575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직사각형 11"/>
          <p:cNvSpPr/>
          <p:nvPr/>
        </p:nvSpPr>
        <p:spPr>
          <a:xfrm>
            <a:off x="203199" y="438149"/>
            <a:ext cx="753687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6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2-1 </a:t>
            </a:r>
            <a:r>
              <a:rPr lang="ko-KR" altLang="en-US" sz="26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데이터 전처리 </a:t>
            </a:r>
            <a:r>
              <a:rPr lang="en-US" altLang="ko-KR" sz="26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:</a:t>
            </a:r>
            <a:r>
              <a:rPr lang="ko-KR" altLang="en-US" sz="26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 아파트 규모별 매매 평균 가격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488C8D0-6452-9741-8CC8-E4BFAF470612}"/>
              </a:ext>
            </a:extLst>
          </p:cNvPr>
          <p:cNvSpPr txBox="1"/>
          <p:nvPr/>
        </p:nvSpPr>
        <p:spPr>
          <a:xfrm>
            <a:off x="5911273" y="2550984"/>
            <a:ext cx="51555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Blip>
                <a:blip r:embed="rId2"/>
              </a:buBlip>
            </a:pP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각 규모별 데이터 삭제</a:t>
            </a:r>
            <a:endParaRPr lang="en-US" altLang="ko-KR" sz="2400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  <a:p>
            <a:pPr marL="457200" indent="-457200">
              <a:buBlip>
                <a:blip r:embed="rId2"/>
              </a:buBlip>
            </a:pPr>
            <a:endParaRPr lang="en-US" altLang="ko-KR" sz="2400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  <a:p>
            <a:pPr marL="457200" indent="-457200">
              <a:buBlip>
                <a:blip r:embed="rId2"/>
              </a:buBlip>
            </a:pP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행의 이름을 </a:t>
            </a:r>
            <a:r>
              <a:rPr lang="en-US" altLang="ko-KR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“</a:t>
            </a:r>
            <a:r>
              <a:rPr lang="en-US" altLang="ko-KR" sz="2400" dirty="0" err="1">
                <a:latin typeface="BM DoHyeon OTF" panose="020B0600000101010101" pitchFamily="34" charset="-127"/>
                <a:ea typeface="BM DoHyeon OTF" panose="020B0600000101010101" pitchFamily="34" charset="-127"/>
              </a:rPr>
              <a:t>avg</a:t>
            </a:r>
            <a:r>
              <a:rPr lang="en-US" altLang="ko-KR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”</a:t>
            </a: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로 설정</a:t>
            </a:r>
            <a:endParaRPr lang="en-US" altLang="ko-KR" sz="2400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  <a:p>
            <a:pPr marL="457200" indent="-457200">
              <a:buBlip>
                <a:blip r:embed="rId2"/>
              </a:buBlip>
            </a:pPr>
            <a:endParaRPr lang="en-US" altLang="ko-KR" sz="2400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  <a:p>
            <a:pPr marL="457200" indent="-457200">
              <a:buBlip>
                <a:blip r:embed="rId2"/>
              </a:buBlip>
            </a:pP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행</a:t>
            </a:r>
            <a:r>
              <a:rPr lang="en-US" altLang="ko-KR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/</a:t>
            </a: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열 치환</a:t>
            </a:r>
            <a:endParaRPr lang="en-US" altLang="ko-KR" sz="2400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92429E2A-2CD6-F748-B6EF-95228D6063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99" y="1672159"/>
            <a:ext cx="6060787" cy="4047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5140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직사각형 5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직사각형 9"/>
          <p:cNvSpPr/>
          <p:nvPr/>
        </p:nvSpPr>
        <p:spPr>
          <a:xfrm>
            <a:off x="-1" y="481491"/>
            <a:ext cx="203201" cy="40575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직사각형 11"/>
          <p:cNvSpPr/>
          <p:nvPr/>
        </p:nvSpPr>
        <p:spPr>
          <a:xfrm>
            <a:off x="203199" y="438149"/>
            <a:ext cx="753687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6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2-1 </a:t>
            </a:r>
            <a:r>
              <a:rPr lang="ko-KR" altLang="en-US" sz="26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데이터 전처리 </a:t>
            </a:r>
            <a:r>
              <a:rPr lang="en-US" altLang="ko-KR" sz="26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:</a:t>
            </a:r>
            <a:r>
              <a:rPr lang="ko-KR" altLang="en-US" sz="26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 아파트 규모별 매매 평균 가격 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5D9FB4CF-BCD9-2C4C-A22E-BD508A7529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4061" y="887250"/>
            <a:ext cx="2823878" cy="597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56046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직사각형 5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직사각형 9"/>
          <p:cNvSpPr/>
          <p:nvPr/>
        </p:nvSpPr>
        <p:spPr>
          <a:xfrm>
            <a:off x="-1" y="481491"/>
            <a:ext cx="203201" cy="40575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직사각형 11"/>
          <p:cNvSpPr/>
          <p:nvPr/>
        </p:nvSpPr>
        <p:spPr>
          <a:xfrm>
            <a:off x="203199" y="438149"/>
            <a:ext cx="753687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6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2-1 </a:t>
            </a:r>
            <a:r>
              <a:rPr lang="ko-KR" altLang="en-US" sz="26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데이터 전처리 </a:t>
            </a:r>
            <a:r>
              <a:rPr lang="en-US" altLang="ko-KR" sz="26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:</a:t>
            </a:r>
            <a:r>
              <a:rPr lang="ko-KR" altLang="en-US" sz="26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 아파트 규모별 매매 평균 가격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488C8D0-6452-9741-8CC8-E4BFAF470612}"/>
              </a:ext>
            </a:extLst>
          </p:cNvPr>
          <p:cNvSpPr txBox="1"/>
          <p:nvPr/>
        </p:nvSpPr>
        <p:spPr>
          <a:xfrm>
            <a:off x="5911272" y="2403203"/>
            <a:ext cx="592050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Blip>
                <a:blip r:embed="rId2"/>
              </a:buBlip>
            </a:pP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행</a:t>
            </a:r>
            <a:r>
              <a:rPr lang="en-US" altLang="ko-KR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/</a:t>
            </a: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열 이름 삭제</a:t>
            </a:r>
            <a:endParaRPr lang="en-US" altLang="ko-KR" sz="2400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  <a:p>
            <a:pPr marL="457200" indent="-457200">
              <a:buBlip>
                <a:blip r:embed="rId2"/>
              </a:buBlip>
            </a:pPr>
            <a:endParaRPr lang="en-US" altLang="ko-KR" sz="2400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  <a:p>
            <a:pPr marL="457200" indent="-457200">
              <a:buBlip>
                <a:blip r:embed="rId2"/>
              </a:buBlip>
            </a:pPr>
            <a:r>
              <a:rPr lang="en-US" altLang="ko-KR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timing</a:t>
            </a: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 데이터를 첫 열로 붙임</a:t>
            </a:r>
            <a:endParaRPr lang="en-US" altLang="ko-KR" sz="2400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  <a:p>
            <a:pPr marL="457200" indent="-457200">
              <a:buBlip>
                <a:blip r:embed="rId2"/>
              </a:buBlip>
            </a:pPr>
            <a:endParaRPr lang="en-US" altLang="ko-KR" sz="2400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  <a:p>
            <a:pPr marL="457200" indent="-457200">
              <a:buBlip>
                <a:blip r:embed="rId2"/>
              </a:buBlip>
            </a:pP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열 이름을 각각 </a:t>
            </a:r>
            <a:r>
              <a:rPr lang="en-US" altLang="ko-KR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“timing”, “</a:t>
            </a:r>
            <a:r>
              <a:rPr lang="en-US" altLang="ko-KR" sz="2400" dirty="0" err="1">
                <a:latin typeface="BM DoHyeon OTF" panose="020B0600000101010101" pitchFamily="34" charset="-127"/>
                <a:ea typeface="BM DoHyeon OTF" panose="020B0600000101010101" pitchFamily="34" charset="-127"/>
              </a:rPr>
              <a:t>avg</a:t>
            </a:r>
            <a:r>
              <a:rPr lang="en-US" altLang="ko-KR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”</a:t>
            </a: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로 설정</a:t>
            </a:r>
            <a:endParaRPr lang="en-US" altLang="ko-KR" sz="2400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  <a:p>
            <a:pPr marL="457200" indent="-457200">
              <a:buBlip>
                <a:blip r:embed="rId2"/>
              </a:buBlip>
            </a:pPr>
            <a:endParaRPr lang="en-US" altLang="ko-KR" sz="2400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  <a:p>
            <a:pPr marL="457200" indent="-457200">
              <a:buBlip>
                <a:blip r:embed="rId2"/>
              </a:buBlip>
            </a:pP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행 이름을 </a:t>
            </a:r>
            <a:r>
              <a:rPr lang="en-US" altLang="ko-KR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timing</a:t>
            </a: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 데이터의 값으로 설정</a:t>
            </a:r>
            <a:endParaRPr lang="en-US" altLang="ko-KR" sz="2400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5FCB5D85-AE51-CA4F-8AF7-B92698CC82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829968"/>
            <a:ext cx="5978374" cy="4128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3066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직사각형 5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직사각형 9"/>
          <p:cNvSpPr/>
          <p:nvPr/>
        </p:nvSpPr>
        <p:spPr>
          <a:xfrm>
            <a:off x="-1" y="481491"/>
            <a:ext cx="203201" cy="40575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직사각형 11"/>
          <p:cNvSpPr/>
          <p:nvPr/>
        </p:nvSpPr>
        <p:spPr>
          <a:xfrm>
            <a:off x="203199" y="438149"/>
            <a:ext cx="753687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6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2-1 </a:t>
            </a:r>
            <a:r>
              <a:rPr lang="ko-KR" altLang="en-US" sz="26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데이터 전처리 </a:t>
            </a:r>
            <a:r>
              <a:rPr lang="en-US" altLang="ko-KR" sz="26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:</a:t>
            </a:r>
            <a:r>
              <a:rPr lang="ko-KR" altLang="en-US" sz="26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 아파트 규모별 매매 평균 가격 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F2A820AE-C114-604C-A940-C31B761A1C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3588" y="887250"/>
            <a:ext cx="3164823" cy="5625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2731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직사각형 5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직사각형 9"/>
          <p:cNvSpPr/>
          <p:nvPr/>
        </p:nvSpPr>
        <p:spPr>
          <a:xfrm>
            <a:off x="-1" y="481491"/>
            <a:ext cx="203201" cy="40575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직사각형 11"/>
          <p:cNvSpPr/>
          <p:nvPr/>
        </p:nvSpPr>
        <p:spPr>
          <a:xfrm>
            <a:off x="203199" y="438149"/>
            <a:ext cx="753687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6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2-1 </a:t>
            </a:r>
            <a:r>
              <a:rPr lang="ko-KR" altLang="en-US" sz="26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데이터 전처리 </a:t>
            </a:r>
            <a:r>
              <a:rPr lang="en-US" altLang="ko-KR" sz="26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:</a:t>
            </a:r>
            <a:r>
              <a:rPr lang="ko-KR" altLang="en-US" sz="26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 아파트 규모별 매매 평균 가격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488C8D0-6452-9741-8CC8-E4BFAF470612}"/>
              </a:ext>
            </a:extLst>
          </p:cNvPr>
          <p:cNvSpPr txBox="1"/>
          <p:nvPr/>
        </p:nvSpPr>
        <p:spPr>
          <a:xfrm>
            <a:off x="5911272" y="1849026"/>
            <a:ext cx="592050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Blip>
                <a:blip r:embed="rId2"/>
              </a:buBlip>
            </a:pPr>
            <a:r>
              <a:rPr lang="en-US" altLang="ko-KR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reshape2</a:t>
            </a: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 패키지 로드</a:t>
            </a:r>
            <a:endParaRPr lang="en-US" altLang="ko-KR" sz="2400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  <a:p>
            <a:pPr marL="914400" lvl="1" indent="-457200">
              <a:buBlip>
                <a:blip r:embed="rId2"/>
              </a:buBlip>
            </a:pPr>
            <a:r>
              <a:rPr lang="en-US" altLang="ko-KR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ggplot2</a:t>
            </a: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 패키지를 이용하여</a:t>
            </a:r>
            <a:br>
              <a:rPr lang="en-US" altLang="ko-KR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</a:b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그래프를 그리기 위해</a:t>
            </a:r>
            <a:br>
              <a:rPr lang="en-US" altLang="ko-KR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</a:br>
            <a:r>
              <a:rPr lang="en-US" altLang="ko-KR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melt()</a:t>
            </a:r>
            <a:r>
              <a:rPr lang="ko-KR" altLang="en-US" sz="2400" dirty="0" err="1">
                <a:latin typeface="BM DoHyeon OTF" panose="020B0600000101010101" pitchFamily="34" charset="-127"/>
                <a:ea typeface="BM DoHyeon OTF" panose="020B0600000101010101" pitchFamily="34" charset="-127"/>
              </a:rPr>
              <a:t>를</a:t>
            </a: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 사용하기 위함</a:t>
            </a:r>
            <a:endParaRPr lang="en-US" altLang="ko-KR" sz="2400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  <a:p>
            <a:pPr marL="914400" lvl="1" indent="-457200">
              <a:buBlip>
                <a:blip r:embed="rId2"/>
              </a:buBlip>
            </a:pPr>
            <a:endParaRPr lang="en-US" altLang="ko-KR" sz="2400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  <a:p>
            <a:pPr marL="457200" indent="-457200">
              <a:buBlip>
                <a:blip r:embed="rId2"/>
              </a:buBlip>
            </a:pPr>
            <a:r>
              <a:rPr lang="en-US" altLang="ko-KR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ggplot2</a:t>
            </a: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 패키지의</a:t>
            </a:r>
            <a:br>
              <a:rPr lang="en-US" altLang="ko-KR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</a:br>
            <a:r>
              <a:rPr lang="en-US" altLang="ko-KR" sz="2400" dirty="0" err="1">
                <a:latin typeface="BM DoHyeon OTF" panose="020B0600000101010101" pitchFamily="34" charset="-127"/>
                <a:ea typeface="BM DoHyeon OTF" panose="020B0600000101010101" pitchFamily="34" charset="-127"/>
              </a:rPr>
              <a:t>ggplot</a:t>
            </a:r>
            <a:r>
              <a:rPr lang="en-US" altLang="ko-KR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()</a:t>
            </a: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을 사용하여</a:t>
            </a:r>
            <a:br>
              <a:rPr lang="en-US" altLang="ko-KR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</a:b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선 그래프로 처리된 데이터를 출력</a:t>
            </a:r>
            <a:endParaRPr lang="en-US" altLang="ko-KR" sz="2400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C0920EE8-EFE2-0F4D-887A-695B26424A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99" y="2066636"/>
            <a:ext cx="5862292" cy="2724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7032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직사각형 2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0" name="타원 29"/>
          <p:cNvSpPr/>
          <p:nvPr/>
        </p:nvSpPr>
        <p:spPr>
          <a:xfrm rot="16200000">
            <a:off x="5584429" y="1131491"/>
            <a:ext cx="1023142" cy="1023142"/>
          </a:xfrm>
          <a:prstGeom prst="ellipse">
            <a:avLst/>
          </a:prstGeom>
          <a:solidFill>
            <a:schemeClr val="bg1">
              <a:lumMod val="95000"/>
            </a:schemeClr>
          </a:solidFill>
          <a:ln w="254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/>
        </p:nvSpPr>
        <p:spPr>
          <a:xfrm rot="16200000">
            <a:off x="5634037" y="1181099"/>
            <a:ext cx="923926" cy="92392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5634037" y="1443007"/>
            <a:ext cx="9239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dirty="0">
                <a:solidFill>
                  <a:sysClr val="windowText" lastClr="000000"/>
                </a:solidFill>
                <a:latin typeface="BM DoHyeon OTF" panose="020B0600000101010101" pitchFamily="34" charset="-127"/>
                <a:ea typeface="BM DoHyeon OTF" panose="020B0600000101010101" pitchFamily="34" charset="-127"/>
              </a:rPr>
              <a:t>목차</a:t>
            </a:r>
          </a:p>
        </p:txBody>
      </p:sp>
      <p:sp>
        <p:nvSpPr>
          <p:cNvPr id="12" name="직사각형 11"/>
          <p:cNvSpPr/>
          <p:nvPr/>
        </p:nvSpPr>
        <p:spPr>
          <a:xfrm>
            <a:off x="0" y="4167188"/>
            <a:ext cx="12192000" cy="676275"/>
          </a:xfrm>
          <a:prstGeom prst="rect">
            <a:avLst/>
          </a:prstGeom>
          <a:pattFill prst="ltDnDiag">
            <a:fgClr>
              <a:schemeClr val="tx1"/>
            </a:fgClr>
            <a:bgClr>
              <a:schemeClr val="accent5"/>
            </a:bgClr>
          </a:patt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7" name="그룹 26"/>
          <p:cNvGrpSpPr/>
          <p:nvPr/>
        </p:nvGrpSpPr>
        <p:grpSpPr>
          <a:xfrm>
            <a:off x="1992351" y="4272677"/>
            <a:ext cx="1666875" cy="1601098"/>
            <a:chOff x="1778792" y="3185348"/>
            <a:chExt cx="1666875" cy="1601098"/>
          </a:xfrm>
        </p:grpSpPr>
        <p:sp>
          <p:nvSpPr>
            <p:cNvPr id="13" name="TextBox 12"/>
            <p:cNvSpPr txBox="1"/>
            <p:nvPr/>
          </p:nvSpPr>
          <p:spPr>
            <a:xfrm>
              <a:off x="1778792" y="3185348"/>
              <a:ext cx="166687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chemeClr val="bg1"/>
                  </a:solidFill>
                  <a:latin typeface="BM DoHyeon OTF" panose="020B0600000101010101" pitchFamily="34" charset="-127"/>
                  <a:ea typeface="BM DoHyeon OTF" panose="020B0600000101010101" pitchFamily="34" charset="-127"/>
                </a:rPr>
                <a:t>1</a:t>
              </a:r>
            </a:p>
            <a:p>
              <a:pPr algn="ctr"/>
              <a:r>
                <a:rPr lang="ko-KR" altLang="en-US" sz="1200" dirty="0">
                  <a:solidFill>
                    <a:schemeClr val="bg1"/>
                  </a:solidFill>
                  <a:latin typeface="BM DoHyeon OTF" panose="020B0600000101010101" pitchFamily="34" charset="-127"/>
                  <a:ea typeface="BM DoHyeon OTF" panose="020B0600000101010101" pitchFamily="34" charset="-127"/>
                </a:rPr>
                <a:t>개요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858564" y="3886200"/>
              <a:ext cx="1507332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ko-KR" altLang="en-US" sz="1200" dirty="0">
                  <a:latin typeface="BM DoHyeon OTF" panose="020B0600000101010101" pitchFamily="34" charset="-127"/>
                  <a:ea typeface="BM DoHyeon OTF" panose="020B0600000101010101" pitchFamily="34" charset="-127"/>
                </a:rPr>
                <a:t>용어 정리</a:t>
              </a:r>
              <a:endParaRPr lang="en-US" altLang="ko-KR" sz="1200" dirty="0">
                <a:latin typeface="BM DoHyeon OTF" panose="020B0600000101010101" pitchFamily="34" charset="-127"/>
                <a:ea typeface="BM DoHyeon OTF" panose="020B0600000101010101" pitchFamily="34" charset="-127"/>
              </a:endParaRPr>
            </a:p>
            <a:p>
              <a:pPr algn="ctr">
                <a:lnSpc>
                  <a:spcPct val="150000"/>
                </a:lnSpc>
              </a:pPr>
              <a:r>
                <a:rPr lang="ko-KR" altLang="en-US" sz="1200" dirty="0">
                  <a:latin typeface="BM DoHyeon OTF" panose="020B0600000101010101" pitchFamily="34" charset="-127"/>
                  <a:ea typeface="BM DoHyeon OTF" panose="020B0600000101010101" pitchFamily="34" charset="-127"/>
                </a:rPr>
                <a:t>가설 설정</a:t>
              </a:r>
              <a:endParaRPr lang="en-US" altLang="ko-KR" sz="1200" dirty="0">
                <a:latin typeface="BM DoHyeon OTF" panose="020B0600000101010101" pitchFamily="34" charset="-127"/>
                <a:ea typeface="BM DoHyeon OTF" panose="020B0600000101010101" pitchFamily="34" charset="-127"/>
              </a:endParaRPr>
            </a:p>
            <a:p>
              <a:pPr algn="ctr">
                <a:lnSpc>
                  <a:spcPct val="150000"/>
                </a:lnSpc>
              </a:pPr>
              <a:r>
                <a:rPr lang="ko-KR" altLang="en-US" sz="1200" dirty="0">
                  <a:latin typeface="BM DoHyeon OTF" panose="020B0600000101010101" pitchFamily="34" charset="-127"/>
                  <a:ea typeface="BM DoHyeon OTF" panose="020B0600000101010101" pitchFamily="34" charset="-127"/>
                </a:rPr>
                <a:t>분석한 데이터</a:t>
              </a:r>
              <a:endParaRPr lang="en-US" altLang="ko-KR" sz="1200" dirty="0">
                <a:latin typeface="BM DoHyeon OTF" panose="020B0600000101010101" pitchFamily="34" charset="-127"/>
                <a:ea typeface="BM DoHyeon OTF" panose="020B0600000101010101" pitchFamily="34" charset="-127"/>
              </a:endParaRPr>
            </a:p>
          </p:txBody>
        </p:sp>
      </p:grpSp>
      <p:grpSp>
        <p:nvGrpSpPr>
          <p:cNvPr id="31" name="그룹 30">
            <a:extLst>
              <a:ext uri="{FF2B5EF4-FFF2-40B4-BE49-F238E27FC236}">
                <a16:creationId xmlns:a16="http://schemas.microsoft.com/office/drawing/2014/main" id="{4CAAE496-EAD2-4734-84EA-222764B17F3B}"/>
              </a:ext>
            </a:extLst>
          </p:cNvPr>
          <p:cNvGrpSpPr/>
          <p:nvPr/>
        </p:nvGrpSpPr>
        <p:grpSpPr>
          <a:xfrm>
            <a:off x="5262563" y="4272677"/>
            <a:ext cx="1666875" cy="1595973"/>
            <a:chOff x="1778793" y="3190473"/>
            <a:chExt cx="1666875" cy="1595973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43E0AAE5-2028-4630-824D-80ABC9CE4E37}"/>
                </a:ext>
              </a:extLst>
            </p:cNvPr>
            <p:cNvSpPr txBox="1"/>
            <p:nvPr/>
          </p:nvSpPr>
          <p:spPr>
            <a:xfrm>
              <a:off x="1778793" y="3190473"/>
              <a:ext cx="166687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chemeClr val="bg1"/>
                  </a:solidFill>
                  <a:latin typeface="BM DoHyeon OTF" panose="020B0600000101010101" pitchFamily="34" charset="-127"/>
                  <a:ea typeface="BM DoHyeon OTF" panose="020B0600000101010101" pitchFamily="34" charset="-127"/>
                </a:rPr>
                <a:t>2</a:t>
              </a:r>
            </a:p>
            <a:p>
              <a:pPr algn="ctr"/>
              <a:r>
                <a:rPr lang="ko-KR" altLang="en-US" sz="1200" dirty="0">
                  <a:solidFill>
                    <a:schemeClr val="bg1"/>
                  </a:solidFill>
                  <a:latin typeface="BM DoHyeon OTF" panose="020B0600000101010101" pitchFamily="34" charset="-127"/>
                  <a:ea typeface="BM DoHyeon OTF" panose="020B0600000101010101" pitchFamily="34" charset="-127"/>
                </a:rPr>
                <a:t>데이터 분석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27B9B4D0-D784-43E7-B748-F6BFACACD79E}"/>
                </a:ext>
              </a:extLst>
            </p:cNvPr>
            <p:cNvSpPr txBox="1"/>
            <p:nvPr/>
          </p:nvSpPr>
          <p:spPr>
            <a:xfrm>
              <a:off x="1858564" y="3886200"/>
              <a:ext cx="1507332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ko-KR" altLang="en-US" sz="1200" dirty="0">
                  <a:latin typeface="BM DoHyeon OTF" panose="020B0600000101010101" pitchFamily="34" charset="-127"/>
                  <a:ea typeface="BM DoHyeon OTF" panose="020B0600000101010101" pitchFamily="34" charset="-127"/>
                </a:rPr>
                <a:t>데이터 전처리</a:t>
              </a:r>
              <a:endParaRPr lang="en-US" altLang="ko-KR" sz="1200" dirty="0">
                <a:latin typeface="BM DoHyeon OTF" panose="020B0600000101010101" pitchFamily="34" charset="-127"/>
                <a:ea typeface="BM DoHyeon OTF" panose="020B0600000101010101" pitchFamily="34" charset="-127"/>
              </a:endParaRPr>
            </a:p>
            <a:p>
              <a:pPr algn="ctr">
                <a:lnSpc>
                  <a:spcPct val="150000"/>
                </a:lnSpc>
              </a:pPr>
              <a:r>
                <a:rPr lang="ko-KR" altLang="en-US" sz="1200" dirty="0">
                  <a:latin typeface="BM DoHyeon OTF" panose="020B0600000101010101" pitchFamily="34" charset="-127"/>
                  <a:ea typeface="BM DoHyeon OTF" panose="020B0600000101010101" pitchFamily="34" charset="-127"/>
                </a:rPr>
                <a:t>결과 도출</a:t>
              </a:r>
              <a:endParaRPr lang="en-US" altLang="ko-KR" sz="1200" dirty="0">
                <a:latin typeface="BM DoHyeon OTF" panose="020B0600000101010101" pitchFamily="34" charset="-127"/>
                <a:ea typeface="BM DoHyeon OTF" panose="020B0600000101010101" pitchFamily="34" charset="-127"/>
              </a:endParaRPr>
            </a:p>
            <a:p>
              <a:pPr algn="ctr">
                <a:lnSpc>
                  <a:spcPct val="150000"/>
                </a:lnSpc>
              </a:pPr>
              <a:r>
                <a:rPr lang="ko-KR" altLang="en-US" sz="1200" dirty="0">
                  <a:latin typeface="BM DoHyeon OTF" panose="020B0600000101010101" pitchFamily="34" charset="-127"/>
                  <a:ea typeface="BM DoHyeon OTF" panose="020B0600000101010101" pitchFamily="34" charset="-127"/>
                </a:rPr>
                <a:t>총평</a:t>
              </a:r>
            </a:p>
          </p:txBody>
        </p:sp>
      </p:grpSp>
      <p:grpSp>
        <p:nvGrpSpPr>
          <p:cNvPr id="37" name="그룹 36">
            <a:extLst>
              <a:ext uri="{FF2B5EF4-FFF2-40B4-BE49-F238E27FC236}">
                <a16:creationId xmlns:a16="http://schemas.microsoft.com/office/drawing/2014/main" id="{5972082B-5B69-4F7E-A827-C7EFC43D94FF}"/>
              </a:ext>
            </a:extLst>
          </p:cNvPr>
          <p:cNvGrpSpPr/>
          <p:nvPr/>
        </p:nvGrpSpPr>
        <p:grpSpPr>
          <a:xfrm>
            <a:off x="8612546" y="4272677"/>
            <a:ext cx="1666875" cy="1041976"/>
            <a:chOff x="1778793" y="3190473"/>
            <a:chExt cx="1666875" cy="1041976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286ADDDD-B9F0-487A-A4DB-FC05598E2BE1}"/>
                </a:ext>
              </a:extLst>
            </p:cNvPr>
            <p:cNvSpPr txBox="1"/>
            <p:nvPr/>
          </p:nvSpPr>
          <p:spPr>
            <a:xfrm>
              <a:off x="1778793" y="3190473"/>
              <a:ext cx="166687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chemeClr val="bg1"/>
                  </a:solidFill>
                  <a:latin typeface="BM DoHyeon OTF" panose="020B0600000101010101" pitchFamily="34" charset="-127"/>
                  <a:ea typeface="BM DoHyeon OTF" panose="020B0600000101010101" pitchFamily="34" charset="-127"/>
                </a:rPr>
                <a:t>3</a:t>
              </a:r>
            </a:p>
            <a:p>
              <a:pPr algn="ctr"/>
              <a:r>
                <a:rPr lang="ko-KR" altLang="en-US" sz="1200" dirty="0">
                  <a:solidFill>
                    <a:schemeClr val="bg1"/>
                  </a:solidFill>
                  <a:latin typeface="BM DoHyeon OTF" panose="020B0600000101010101" pitchFamily="34" charset="-127"/>
                  <a:ea typeface="BM DoHyeon OTF" panose="020B0600000101010101" pitchFamily="34" charset="-127"/>
                </a:rPr>
                <a:t>질의응답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FE15C8E1-A4DA-44F2-B20D-E98864DBBB04}"/>
                </a:ext>
              </a:extLst>
            </p:cNvPr>
            <p:cNvSpPr txBox="1"/>
            <p:nvPr/>
          </p:nvSpPr>
          <p:spPr>
            <a:xfrm>
              <a:off x="1858564" y="3886200"/>
              <a:ext cx="1507332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ko-KR" altLang="en-US" sz="1200" dirty="0">
                  <a:latin typeface="BM DoHyeon OTF" panose="020B0600000101010101" pitchFamily="34" charset="-127"/>
                  <a:ea typeface="BM DoHyeon OTF" panose="020B0600000101010101" pitchFamily="34" charset="-127"/>
                </a:rPr>
                <a:t>질의응답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5630517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직사각형 5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직사각형 9"/>
          <p:cNvSpPr/>
          <p:nvPr/>
        </p:nvSpPr>
        <p:spPr>
          <a:xfrm>
            <a:off x="-1" y="481491"/>
            <a:ext cx="203201" cy="40575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직사각형 11"/>
          <p:cNvSpPr/>
          <p:nvPr/>
        </p:nvSpPr>
        <p:spPr>
          <a:xfrm>
            <a:off x="203199" y="438149"/>
            <a:ext cx="753687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6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2-1 </a:t>
            </a:r>
            <a:r>
              <a:rPr lang="ko-KR" altLang="en-US" sz="26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데이터 전처리 </a:t>
            </a:r>
            <a:r>
              <a:rPr lang="en-US" altLang="ko-KR" sz="26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:</a:t>
            </a:r>
            <a:r>
              <a:rPr lang="ko-KR" altLang="en-US" sz="26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 아파트 규모별 매매 평균 가격 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A38B6FBC-5CB5-A341-BC82-1038750677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9248" y="1052945"/>
            <a:ext cx="6933504" cy="5805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64462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직사각형 5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직사각형 9"/>
          <p:cNvSpPr/>
          <p:nvPr/>
        </p:nvSpPr>
        <p:spPr>
          <a:xfrm>
            <a:off x="-1" y="481491"/>
            <a:ext cx="203201" cy="40575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직사각형 11"/>
          <p:cNvSpPr/>
          <p:nvPr/>
        </p:nvSpPr>
        <p:spPr>
          <a:xfrm>
            <a:off x="203199" y="438149"/>
            <a:ext cx="753687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6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2-1 </a:t>
            </a:r>
            <a:r>
              <a:rPr lang="ko-KR" altLang="en-US" sz="26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데이터 전처리 </a:t>
            </a:r>
            <a:r>
              <a:rPr lang="en-US" altLang="ko-KR" sz="26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:</a:t>
            </a:r>
            <a:r>
              <a:rPr lang="ko-KR" altLang="en-US" sz="26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 금리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979D9B69-312E-B841-9D05-07CDFD8901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0238" y="1170737"/>
            <a:ext cx="5371523" cy="2705423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FA56B6A5-D055-B341-9A91-BCC9490DEE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29000"/>
            <a:ext cx="12192000" cy="2773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3284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직사각형 5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직사각형 9"/>
          <p:cNvSpPr/>
          <p:nvPr/>
        </p:nvSpPr>
        <p:spPr>
          <a:xfrm>
            <a:off x="-1" y="481491"/>
            <a:ext cx="203201" cy="40575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직사각형 11"/>
          <p:cNvSpPr/>
          <p:nvPr/>
        </p:nvSpPr>
        <p:spPr>
          <a:xfrm>
            <a:off x="203199" y="438149"/>
            <a:ext cx="753687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6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2-1 </a:t>
            </a:r>
            <a:r>
              <a:rPr lang="ko-KR" altLang="en-US" sz="26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데이터 전처리 </a:t>
            </a:r>
            <a:r>
              <a:rPr lang="en-US" altLang="ko-KR" sz="26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:</a:t>
            </a:r>
            <a:r>
              <a:rPr lang="ko-KR" altLang="en-US" sz="26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 금리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BD5C54B7-5627-2C47-8F65-EBBC1910DA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99" y="1890502"/>
            <a:ext cx="5847904" cy="307699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CC5C5AD8-7612-CD43-BDA3-6B56BC9FFC99}"/>
              </a:ext>
            </a:extLst>
          </p:cNvPr>
          <p:cNvSpPr txBox="1"/>
          <p:nvPr/>
        </p:nvSpPr>
        <p:spPr>
          <a:xfrm>
            <a:off x="6051103" y="2636475"/>
            <a:ext cx="5155500" cy="15850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Blip>
                <a:blip r:embed="rId3"/>
              </a:buBlip>
            </a:pP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파생 변수 생성</a:t>
            </a:r>
            <a:endParaRPr lang="en-US" altLang="ko-KR" sz="2400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  <a:p>
            <a:endParaRPr lang="en-US" altLang="ko-KR" sz="1500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  <a:p>
            <a:pPr marL="914400" lvl="1" indent="-457200">
              <a:buBlip>
                <a:blip r:embed="rId3"/>
              </a:buBlip>
            </a:pP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월별 데이터 </a:t>
            </a:r>
            <a:r>
              <a:rPr lang="en-US" altLang="ko-KR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-&gt;</a:t>
            </a: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 분기별 데이터</a:t>
            </a:r>
            <a:endParaRPr lang="en-US" altLang="ko-KR" sz="2400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  <a:p>
            <a:pPr lvl="1"/>
            <a:endParaRPr lang="en-US" altLang="ko-KR" sz="1000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  <a:p>
            <a:pPr marL="914400" lvl="1" indent="-457200">
              <a:buBlip>
                <a:blip r:embed="rId3"/>
              </a:buBlip>
            </a:pP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월별 데이터 삭제</a:t>
            </a:r>
            <a:endParaRPr lang="en-US" altLang="ko-KR" sz="2400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4403954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직사각형 5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직사각형 9"/>
          <p:cNvSpPr/>
          <p:nvPr/>
        </p:nvSpPr>
        <p:spPr>
          <a:xfrm>
            <a:off x="-1" y="481491"/>
            <a:ext cx="203201" cy="40575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직사각형 11"/>
          <p:cNvSpPr/>
          <p:nvPr/>
        </p:nvSpPr>
        <p:spPr>
          <a:xfrm>
            <a:off x="203199" y="438149"/>
            <a:ext cx="753687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6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2-1 </a:t>
            </a:r>
            <a:r>
              <a:rPr lang="ko-KR" altLang="en-US" sz="26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데이터 전처리 </a:t>
            </a:r>
            <a:r>
              <a:rPr lang="en-US" altLang="ko-KR" sz="26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:</a:t>
            </a:r>
            <a:r>
              <a:rPr lang="ko-KR" altLang="en-US" sz="26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 금리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5CFCA6BE-D535-414B-BD91-26BDEA6BEC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80979"/>
            <a:ext cx="12192000" cy="2696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70169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직사각형 5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직사각형 9"/>
          <p:cNvSpPr/>
          <p:nvPr/>
        </p:nvSpPr>
        <p:spPr>
          <a:xfrm>
            <a:off x="-1" y="481491"/>
            <a:ext cx="203201" cy="40575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직사각형 11"/>
          <p:cNvSpPr/>
          <p:nvPr/>
        </p:nvSpPr>
        <p:spPr>
          <a:xfrm>
            <a:off x="203199" y="438149"/>
            <a:ext cx="753687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6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2-1 </a:t>
            </a:r>
            <a:r>
              <a:rPr lang="ko-KR" altLang="en-US" sz="26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데이터 전처리 </a:t>
            </a:r>
            <a:r>
              <a:rPr lang="en-US" altLang="ko-KR" sz="26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:</a:t>
            </a:r>
            <a:r>
              <a:rPr lang="ko-KR" altLang="en-US" sz="26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 금리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C5C5AD8-7612-CD43-BDA3-6B56BC9FFC99}"/>
              </a:ext>
            </a:extLst>
          </p:cNvPr>
          <p:cNvSpPr txBox="1"/>
          <p:nvPr/>
        </p:nvSpPr>
        <p:spPr>
          <a:xfrm>
            <a:off x="6051103" y="2202365"/>
            <a:ext cx="51555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Blip>
                <a:blip r:embed="rId2"/>
              </a:buBlip>
            </a:pP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행</a:t>
            </a:r>
            <a:r>
              <a:rPr lang="en-US" altLang="ko-KR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/</a:t>
            </a: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열 이름 삭제</a:t>
            </a:r>
            <a:endParaRPr lang="en-US" altLang="ko-KR" sz="2400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  <a:p>
            <a:pPr marL="457200" indent="-457200">
              <a:buBlip>
                <a:blip r:embed="rId2"/>
              </a:buBlip>
            </a:pPr>
            <a:endParaRPr lang="en-US" altLang="ko-KR" sz="2400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  <a:p>
            <a:pPr marL="457200" indent="-457200">
              <a:buBlip>
                <a:blip r:embed="rId2"/>
              </a:buBlip>
            </a:pP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행</a:t>
            </a:r>
            <a:r>
              <a:rPr lang="en-US" altLang="ko-KR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/</a:t>
            </a: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열 치환</a:t>
            </a:r>
            <a:endParaRPr lang="en-US" altLang="ko-KR" sz="2400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  <a:p>
            <a:pPr marL="457200" indent="-457200">
              <a:buBlip>
                <a:blip r:embed="rId2"/>
              </a:buBlip>
            </a:pPr>
            <a:endParaRPr lang="en-US" altLang="ko-KR" sz="2400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  <a:p>
            <a:pPr marL="457200" indent="-457200">
              <a:buBlip>
                <a:blip r:embed="rId2"/>
              </a:buBlip>
            </a:pP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행 이름으로 </a:t>
            </a:r>
            <a:r>
              <a:rPr lang="en-US" altLang="ko-KR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timing</a:t>
            </a: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 데이터 사용</a:t>
            </a:r>
            <a:endParaRPr lang="en-US" altLang="ko-KR" sz="2400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  <a:p>
            <a:pPr marL="457200" indent="-457200">
              <a:buBlip>
                <a:blip r:embed="rId2"/>
              </a:buBlip>
            </a:pPr>
            <a:endParaRPr lang="en-US" altLang="ko-KR" sz="2400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  <a:p>
            <a:pPr marL="457200" indent="-457200">
              <a:buBlip>
                <a:blip r:embed="rId2"/>
              </a:buBlip>
            </a:pP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첫 번째 열에 </a:t>
            </a:r>
            <a:r>
              <a:rPr lang="en-US" altLang="ko-KR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timing</a:t>
            </a: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 데이터 삽입</a:t>
            </a:r>
            <a:endParaRPr lang="en-US" altLang="ko-KR" sz="2400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3DDD5B64-A96B-3F42-A9C7-8588A067A4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99" y="1368741"/>
            <a:ext cx="5941201" cy="4745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631912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직사각형 5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직사각형 9"/>
          <p:cNvSpPr/>
          <p:nvPr/>
        </p:nvSpPr>
        <p:spPr>
          <a:xfrm>
            <a:off x="-1" y="481491"/>
            <a:ext cx="203201" cy="40575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직사각형 11"/>
          <p:cNvSpPr/>
          <p:nvPr/>
        </p:nvSpPr>
        <p:spPr>
          <a:xfrm>
            <a:off x="203199" y="438149"/>
            <a:ext cx="753687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6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2-1 </a:t>
            </a:r>
            <a:r>
              <a:rPr lang="ko-KR" altLang="en-US" sz="26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데이터 전처리 </a:t>
            </a:r>
            <a:r>
              <a:rPr lang="en-US" altLang="ko-KR" sz="26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:</a:t>
            </a:r>
            <a:r>
              <a:rPr lang="ko-KR" altLang="en-US" sz="26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 금리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3F4A9B24-4E8C-3949-9E9A-73D3D4DEDC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8987" y="684370"/>
            <a:ext cx="3754025" cy="5927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87719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직사각형 5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직사각형 9"/>
          <p:cNvSpPr/>
          <p:nvPr/>
        </p:nvSpPr>
        <p:spPr>
          <a:xfrm>
            <a:off x="-1" y="481491"/>
            <a:ext cx="203201" cy="40575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직사각형 11"/>
          <p:cNvSpPr/>
          <p:nvPr/>
        </p:nvSpPr>
        <p:spPr>
          <a:xfrm>
            <a:off x="203199" y="438149"/>
            <a:ext cx="753687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6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2-1 </a:t>
            </a:r>
            <a:r>
              <a:rPr lang="ko-KR" altLang="en-US" sz="26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데이터 전처리 </a:t>
            </a:r>
            <a:r>
              <a:rPr lang="en-US" altLang="ko-KR" sz="26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:</a:t>
            </a:r>
            <a:r>
              <a:rPr lang="ko-KR" altLang="en-US" sz="26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 금리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96E97CBF-E34D-244F-85D7-EFFBE152E6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4264"/>
            <a:ext cx="6036738" cy="311573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FE88EBB-3CEE-2C43-BD67-D04B6B777F44}"/>
              </a:ext>
            </a:extLst>
          </p:cNvPr>
          <p:cNvSpPr txBox="1"/>
          <p:nvPr/>
        </p:nvSpPr>
        <p:spPr>
          <a:xfrm>
            <a:off x="5911272" y="1849026"/>
            <a:ext cx="592050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Blip>
                <a:blip r:embed="rId3"/>
              </a:buBlip>
            </a:pPr>
            <a:r>
              <a:rPr lang="en-US" altLang="ko-KR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reshape2</a:t>
            </a: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 패키지 로드</a:t>
            </a:r>
            <a:endParaRPr lang="en-US" altLang="ko-KR" sz="2400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  <a:p>
            <a:pPr marL="914400" lvl="1" indent="-457200">
              <a:buBlip>
                <a:blip r:embed="rId3"/>
              </a:buBlip>
            </a:pPr>
            <a:r>
              <a:rPr lang="en-US" altLang="ko-KR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ggplot2</a:t>
            </a: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 패키지를 이용하여</a:t>
            </a:r>
            <a:br>
              <a:rPr lang="en-US" altLang="ko-KR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</a:b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그래프를 그리기 위해</a:t>
            </a:r>
            <a:br>
              <a:rPr lang="en-US" altLang="ko-KR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</a:br>
            <a:r>
              <a:rPr lang="en-US" altLang="ko-KR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melt()</a:t>
            </a:r>
            <a:r>
              <a:rPr lang="ko-KR" altLang="en-US" sz="2400" dirty="0" err="1">
                <a:latin typeface="BM DoHyeon OTF" panose="020B0600000101010101" pitchFamily="34" charset="-127"/>
                <a:ea typeface="BM DoHyeon OTF" panose="020B0600000101010101" pitchFamily="34" charset="-127"/>
              </a:rPr>
              <a:t>를</a:t>
            </a: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 사용하기 위함</a:t>
            </a:r>
            <a:endParaRPr lang="en-US" altLang="ko-KR" sz="2400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  <a:p>
            <a:pPr marL="914400" lvl="1" indent="-457200">
              <a:buBlip>
                <a:blip r:embed="rId3"/>
              </a:buBlip>
            </a:pPr>
            <a:endParaRPr lang="en-US" altLang="ko-KR" sz="2400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  <a:p>
            <a:pPr marL="457200" indent="-457200">
              <a:buBlip>
                <a:blip r:embed="rId3"/>
              </a:buBlip>
            </a:pPr>
            <a:r>
              <a:rPr lang="en-US" altLang="ko-KR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ggplot2</a:t>
            </a: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 패키지의</a:t>
            </a:r>
            <a:br>
              <a:rPr lang="en-US" altLang="ko-KR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</a:br>
            <a:r>
              <a:rPr lang="en-US" altLang="ko-KR" sz="2400" dirty="0" err="1">
                <a:latin typeface="BM DoHyeon OTF" panose="020B0600000101010101" pitchFamily="34" charset="-127"/>
                <a:ea typeface="BM DoHyeon OTF" panose="020B0600000101010101" pitchFamily="34" charset="-127"/>
              </a:rPr>
              <a:t>ggplot</a:t>
            </a:r>
            <a:r>
              <a:rPr lang="en-US" altLang="ko-KR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()</a:t>
            </a: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을 사용하여</a:t>
            </a:r>
            <a:br>
              <a:rPr lang="en-US" altLang="ko-KR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</a:b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선 그래프로 처리된 데이터를 출력</a:t>
            </a:r>
            <a:endParaRPr lang="en-US" altLang="ko-KR" sz="2400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9401239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직사각형 5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직사각형 9"/>
          <p:cNvSpPr/>
          <p:nvPr/>
        </p:nvSpPr>
        <p:spPr>
          <a:xfrm>
            <a:off x="-1" y="481491"/>
            <a:ext cx="203201" cy="40575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직사각형 11"/>
          <p:cNvSpPr/>
          <p:nvPr/>
        </p:nvSpPr>
        <p:spPr>
          <a:xfrm>
            <a:off x="203199" y="438149"/>
            <a:ext cx="753687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6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2-1 </a:t>
            </a:r>
            <a:r>
              <a:rPr lang="ko-KR" altLang="en-US" sz="26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데이터 전처리 </a:t>
            </a:r>
            <a:r>
              <a:rPr lang="en-US" altLang="ko-KR" sz="26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:</a:t>
            </a:r>
            <a:r>
              <a:rPr lang="ko-KR" altLang="en-US" sz="26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 금리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6168613B-D577-B545-8458-11213F639C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3549" y="835803"/>
            <a:ext cx="7084902" cy="5990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41763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직사각형 5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직사각형 9"/>
          <p:cNvSpPr/>
          <p:nvPr/>
        </p:nvSpPr>
        <p:spPr>
          <a:xfrm>
            <a:off x="-1" y="481491"/>
            <a:ext cx="203201" cy="40575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직사각형 11"/>
          <p:cNvSpPr/>
          <p:nvPr/>
        </p:nvSpPr>
        <p:spPr>
          <a:xfrm>
            <a:off x="203199" y="438149"/>
            <a:ext cx="753687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6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2-2 </a:t>
            </a:r>
            <a:r>
              <a:rPr lang="ko-KR" altLang="en-US" sz="26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결과 도출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6798EA6A-E64A-8F4B-9C9C-28C0F4FC1E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59538"/>
            <a:ext cx="6238883" cy="323893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CCD4BF9-64DC-7E46-B641-D4DA4124B97E}"/>
              </a:ext>
            </a:extLst>
          </p:cNvPr>
          <p:cNvSpPr txBox="1"/>
          <p:nvPr/>
        </p:nvSpPr>
        <p:spPr>
          <a:xfrm>
            <a:off x="5911272" y="2781898"/>
            <a:ext cx="59205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Blip>
                <a:blip r:embed="rId3"/>
              </a:buBlip>
            </a:pPr>
            <a:r>
              <a:rPr lang="en-US" altLang="ko-KR" sz="2400" dirty="0" err="1">
                <a:latin typeface="BM DoHyeon OTF" panose="020B0600000101010101" pitchFamily="34" charset="-127"/>
                <a:ea typeface="BM DoHyeon OTF" panose="020B0600000101010101" pitchFamily="34" charset="-127"/>
              </a:rPr>
              <a:t>plotflow</a:t>
            </a: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 패키지 설치 및 로드</a:t>
            </a:r>
            <a:endParaRPr lang="en-US" altLang="ko-KR" sz="2400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  <a:p>
            <a:pPr marL="914400" lvl="1" indent="-457200">
              <a:buBlip>
                <a:blip r:embed="rId3"/>
              </a:buBlip>
            </a:pP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하나의 </a:t>
            </a:r>
            <a:r>
              <a:rPr lang="en-US" altLang="ko-KR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plot</a:t>
            </a: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에서</a:t>
            </a:r>
            <a:br>
              <a:rPr lang="en-US" altLang="ko-KR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</a:b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두 개의 그래프를 출력하기 위함</a:t>
            </a:r>
            <a:endParaRPr lang="en-US" altLang="ko-KR" sz="2400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1443110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직사각형 5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직사각형 9"/>
          <p:cNvSpPr/>
          <p:nvPr/>
        </p:nvSpPr>
        <p:spPr>
          <a:xfrm>
            <a:off x="-1" y="481491"/>
            <a:ext cx="203201" cy="40575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직사각형 11"/>
          <p:cNvSpPr/>
          <p:nvPr/>
        </p:nvSpPr>
        <p:spPr>
          <a:xfrm>
            <a:off x="203199" y="438149"/>
            <a:ext cx="753687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6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2-2</a:t>
            </a:r>
            <a:r>
              <a:rPr lang="ko-KR" altLang="en-US" sz="26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 결과 도출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93FCEDD4-1A1C-5C4D-A1D9-255FAE90B6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1579" y="802770"/>
            <a:ext cx="7028841" cy="6012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05013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직사각형 1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3927369" y="3390721"/>
            <a:ext cx="433726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6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1</a:t>
            </a:r>
          </a:p>
          <a:p>
            <a:pPr algn="ctr"/>
            <a:r>
              <a:rPr lang="ko-KR" altLang="en-US" sz="3600" dirty="0">
                <a:solidFill>
                  <a:srgbClr val="0070C0"/>
                </a:solidFill>
                <a:latin typeface="BM DoHyeon OTF" panose="020B0600000101010101" pitchFamily="34" charset="-127"/>
                <a:ea typeface="BM DoHyeon OTF" panose="020B0600000101010101" pitchFamily="34" charset="-127"/>
              </a:rPr>
              <a:t>개요</a:t>
            </a:r>
          </a:p>
        </p:txBody>
      </p:sp>
      <p:cxnSp>
        <p:nvCxnSpPr>
          <p:cNvPr id="17" name="직선 연결선 16"/>
          <p:cNvCxnSpPr/>
          <p:nvPr/>
        </p:nvCxnSpPr>
        <p:spPr>
          <a:xfrm>
            <a:off x="5470758" y="4591050"/>
            <a:ext cx="1295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그림 3">
            <a:extLst>
              <a:ext uri="{FF2B5EF4-FFF2-40B4-BE49-F238E27FC236}">
                <a16:creationId xmlns:a16="http://schemas.microsoft.com/office/drawing/2014/main" id="{D816604B-B0D0-8F4B-BF65-F7D9D5E1A2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2417" y="1490140"/>
            <a:ext cx="1667164" cy="1667164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0AE4823A-29E2-2645-9992-57E1201956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5326" y="1647836"/>
            <a:ext cx="862445" cy="862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68475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직사각형 5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직사각형 9"/>
          <p:cNvSpPr/>
          <p:nvPr/>
        </p:nvSpPr>
        <p:spPr>
          <a:xfrm>
            <a:off x="-1" y="481491"/>
            <a:ext cx="203201" cy="40575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직사각형 11"/>
          <p:cNvSpPr/>
          <p:nvPr/>
        </p:nvSpPr>
        <p:spPr>
          <a:xfrm>
            <a:off x="203200" y="438149"/>
            <a:ext cx="6096000" cy="49244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sz="26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2-3</a:t>
            </a:r>
            <a:r>
              <a:rPr lang="ko-KR" altLang="en-US" sz="26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 총평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0DDD863-9725-4C8B-8268-1532623CE93A}"/>
              </a:ext>
            </a:extLst>
          </p:cNvPr>
          <p:cNvSpPr txBox="1"/>
          <p:nvPr/>
        </p:nvSpPr>
        <p:spPr>
          <a:xfrm>
            <a:off x="203199" y="2038841"/>
            <a:ext cx="11759501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Blip>
                <a:blip r:embed="rId2"/>
              </a:buBlip>
            </a:pPr>
            <a:r>
              <a:rPr lang="en-US" altLang="ko-KR" sz="2400" dirty="0">
                <a:solidFill>
                  <a:srgbClr val="0070C0"/>
                </a:solidFill>
                <a:latin typeface="BM DoHyeon OTF" panose="020B0600000101010101" pitchFamily="34" charset="-127"/>
                <a:ea typeface="BM DoHyeon OTF" panose="020B0600000101010101" pitchFamily="34" charset="-127"/>
              </a:rPr>
              <a:t>16</a:t>
            </a:r>
            <a:r>
              <a:rPr lang="ko-KR" altLang="en-US" sz="2400" dirty="0">
                <a:solidFill>
                  <a:srgbClr val="0070C0"/>
                </a:solidFill>
                <a:latin typeface="BM DoHyeon OTF" panose="020B0600000101010101" pitchFamily="34" charset="-127"/>
                <a:ea typeface="BM DoHyeon OTF" panose="020B0600000101010101" pitchFamily="34" charset="-127"/>
              </a:rPr>
              <a:t>년</a:t>
            </a: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은 아파트 매매 시세와 금리가 </a:t>
            </a:r>
            <a:r>
              <a:rPr lang="ko-KR" altLang="en-US" sz="2400" dirty="0">
                <a:solidFill>
                  <a:srgbClr val="0070C0"/>
                </a:solidFill>
                <a:latin typeface="BM DoHyeon OTF" panose="020B0600000101010101" pitchFamily="34" charset="-127"/>
                <a:ea typeface="BM DoHyeon OTF" panose="020B0600000101010101" pitchFamily="34" charset="-127"/>
              </a:rPr>
              <a:t>반비례</a:t>
            </a: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하는 양상을 나타냈다</a:t>
            </a:r>
            <a:endParaRPr lang="en-US" altLang="ko-KR" sz="2400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  <a:p>
            <a:endParaRPr lang="en-US" altLang="ko-KR" sz="1500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  <a:p>
            <a:pPr marL="914400" lvl="1" indent="-457200">
              <a:buBlip>
                <a:blip r:embed="rId2"/>
              </a:buBlip>
            </a:pP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조선업 구조조정 </a:t>
            </a:r>
            <a:r>
              <a:rPr lang="en-US" altLang="ko-KR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(16</a:t>
            </a: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년 </a:t>
            </a:r>
            <a:r>
              <a:rPr lang="en-US" altLang="ko-KR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5</a:t>
            </a: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월</a:t>
            </a:r>
            <a:r>
              <a:rPr lang="en-US" altLang="ko-KR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)</a:t>
            </a:r>
          </a:p>
          <a:p>
            <a:pPr lvl="1"/>
            <a:endParaRPr lang="en-US" altLang="ko-KR" sz="500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  <a:p>
            <a:pPr marL="914400" lvl="1" indent="-457200">
              <a:buBlip>
                <a:blip r:embed="rId2"/>
              </a:buBlip>
            </a:pPr>
            <a:r>
              <a:rPr lang="ko-KR" altLang="en-US" sz="2400" dirty="0" err="1">
                <a:latin typeface="BM DoHyeon OTF" panose="020B0600000101010101" pitchFamily="34" charset="-127"/>
                <a:ea typeface="BM DoHyeon OTF" panose="020B0600000101010101" pitchFamily="34" charset="-127"/>
              </a:rPr>
              <a:t>브렉시트</a:t>
            </a: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 </a:t>
            </a:r>
            <a:r>
              <a:rPr lang="en-US" altLang="ko-KR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(16</a:t>
            </a: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년 </a:t>
            </a:r>
            <a:r>
              <a:rPr lang="en-US" altLang="ko-KR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9</a:t>
            </a: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월</a:t>
            </a:r>
            <a:r>
              <a:rPr lang="en-US" altLang="ko-KR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)</a:t>
            </a:r>
          </a:p>
          <a:p>
            <a:pPr marL="914400" lvl="1" indent="-457200">
              <a:buBlip>
                <a:blip r:embed="rId2"/>
              </a:buBlip>
            </a:pPr>
            <a:endParaRPr lang="en-US" altLang="ko-KR" sz="2400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  <a:p>
            <a:pPr marL="457200" indent="-457200">
              <a:buBlip>
                <a:blip r:embed="rId2"/>
              </a:buBlip>
            </a:pPr>
            <a:r>
              <a:rPr lang="en-US" altLang="ko-KR" sz="2400" dirty="0">
                <a:solidFill>
                  <a:srgbClr val="0070C0"/>
                </a:solidFill>
                <a:latin typeface="BM DoHyeon OTF" panose="020B0600000101010101" pitchFamily="34" charset="-127"/>
                <a:ea typeface="BM DoHyeon OTF" panose="020B0600000101010101" pitchFamily="34" charset="-127"/>
              </a:rPr>
              <a:t>17</a:t>
            </a:r>
            <a:r>
              <a:rPr lang="ko-KR" altLang="en-US" sz="2400" dirty="0">
                <a:solidFill>
                  <a:srgbClr val="0070C0"/>
                </a:solidFill>
                <a:latin typeface="BM DoHyeon OTF" panose="020B0600000101010101" pitchFamily="34" charset="-127"/>
                <a:ea typeface="BM DoHyeon OTF" panose="020B0600000101010101" pitchFamily="34" charset="-127"/>
              </a:rPr>
              <a:t>년</a:t>
            </a:r>
            <a:r>
              <a:rPr lang="en-US" altLang="ko-KR" sz="2400" dirty="0">
                <a:solidFill>
                  <a:srgbClr val="0070C0"/>
                </a:solidFill>
                <a:latin typeface="BM DoHyeon OTF" panose="020B0600000101010101" pitchFamily="34" charset="-127"/>
                <a:ea typeface="BM DoHyeon OTF" panose="020B0600000101010101" pitchFamily="34" charset="-127"/>
              </a:rPr>
              <a:t>~18</a:t>
            </a:r>
            <a:r>
              <a:rPr lang="ko-KR" altLang="en-US" sz="2400" dirty="0">
                <a:solidFill>
                  <a:srgbClr val="0070C0"/>
                </a:solidFill>
                <a:latin typeface="BM DoHyeon OTF" panose="020B0600000101010101" pitchFamily="34" charset="-127"/>
                <a:ea typeface="BM DoHyeon OTF" panose="020B0600000101010101" pitchFamily="34" charset="-127"/>
              </a:rPr>
              <a:t>년</a:t>
            </a: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은 아파트 매매 시세와 금리가 </a:t>
            </a:r>
            <a:r>
              <a:rPr lang="ko-KR" altLang="en-US" sz="2400" dirty="0">
                <a:solidFill>
                  <a:srgbClr val="0070C0"/>
                </a:solidFill>
                <a:latin typeface="BM DoHyeon OTF" panose="020B0600000101010101" pitchFamily="34" charset="-127"/>
                <a:ea typeface="BM DoHyeon OTF" panose="020B0600000101010101" pitchFamily="34" charset="-127"/>
              </a:rPr>
              <a:t>비례</a:t>
            </a: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하는 양상을 나타냈다</a:t>
            </a:r>
            <a:endParaRPr lang="en-US" altLang="ko-KR" sz="2400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  <a:p>
            <a:endParaRPr lang="en-US" altLang="ko-KR" sz="1500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  <a:p>
            <a:pPr marL="914400" lvl="1" indent="-457200">
              <a:buBlip>
                <a:blip r:embed="rId2"/>
              </a:buBlip>
            </a:pP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대통령</a:t>
            </a:r>
            <a:r>
              <a:rPr lang="en-US" altLang="ko-KR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-</a:t>
            </a: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기업 총수 간담회 </a:t>
            </a:r>
            <a:r>
              <a:rPr lang="en-US" altLang="ko-KR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(17</a:t>
            </a: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년 </a:t>
            </a:r>
            <a:r>
              <a:rPr lang="en-US" altLang="ko-KR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7</a:t>
            </a: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월</a:t>
            </a:r>
            <a:r>
              <a:rPr lang="en-US" altLang="ko-KR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)</a:t>
            </a:r>
          </a:p>
          <a:p>
            <a:pPr lvl="1"/>
            <a:endParaRPr lang="en-US" altLang="ko-KR" sz="500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  <a:p>
            <a:pPr marL="914400" lvl="1" indent="-457200">
              <a:buBlip>
                <a:blip r:embed="rId2"/>
              </a:buBlip>
            </a:pP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비트코인 </a:t>
            </a:r>
            <a:r>
              <a:rPr lang="en-US" altLang="ko-KR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2000</a:t>
            </a:r>
            <a:r>
              <a:rPr lang="ko-KR" altLang="en-US" sz="2400" dirty="0" err="1">
                <a:latin typeface="BM DoHyeon OTF" panose="020B0600000101010101" pitchFamily="34" charset="-127"/>
                <a:ea typeface="BM DoHyeon OTF" panose="020B0600000101010101" pitchFamily="34" charset="-127"/>
              </a:rPr>
              <a:t>만원대</a:t>
            </a: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 돌파 </a:t>
            </a:r>
            <a:r>
              <a:rPr lang="en-US" altLang="ko-KR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(17</a:t>
            </a: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년 </a:t>
            </a:r>
            <a:r>
              <a:rPr lang="en-US" altLang="ko-KR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12</a:t>
            </a: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월</a:t>
            </a:r>
            <a:r>
              <a:rPr lang="en-US" altLang="ko-KR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)</a:t>
            </a:r>
          </a:p>
          <a:p>
            <a:pPr lvl="1"/>
            <a:endParaRPr lang="en-US" altLang="ko-KR" sz="500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  <a:p>
            <a:pPr marL="914400" lvl="1" indent="-457200">
              <a:buBlip>
                <a:blip r:embed="rId2"/>
              </a:buBlip>
            </a:pP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평창 동계 올림픽 </a:t>
            </a:r>
            <a:r>
              <a:rPr lang="en-US" altLang="ko-KR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(18</a:t>
            </a: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년 </a:t>
            </a:r>
            <a:r>
              <a:rPr lang="en-US" altLang="ko-KR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2</a:t>
            </a: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월</a:t>
            </a:r>
            <a:r>
              <a:rPr lang="en-US" altLang="ko-KR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)</a:t>
            </a:r>
          </a:p>
          <a:p>
            <a:pPr lvl="1"/>
            <a:endParaRPr lang="en-US" altLang="ko-KR" sz="500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  <a:p>
            <a:pPr marL="914400" lvl="1" indent="-457200">
              <a:buBlip>
                <a:blip r:embed="rId2"/>
              </a:buBlip>
            </a:pPr>
            <a:r>
              <a:rPr lang="ko-KR" altLang="en-US" sz="2400">
                <a:latin typeface="BM DoHyeon OTF" panose="020B0600000101010101" pitchFamily="34" charset="-127"/>
                <a:ea typeface="BM DoHyeon OTF" panose="020B0600000101010101" pitchFamily="34" charset="-127"/>
              </a:rPr>
              <a:t>남북정상회담 </a:t>
            </a:r>
            <a:r>
              <a:rPr lang="en-US" altLang="ko-KR" sz="2400">
                <a:latin typeface="BM DoHyeon OTF" panose="020B0600000101010101" pitchFamily="34" charset="-127"/>
                <a:ea typeface="BM DoHyeon OTF" panose="020B0600000101010101" pitchFamily="34" charset="-127"/>
              </a:rPr>
              <a:t>(</a:t>
            </a:r>
            <a:r>
              <a:rPr lang="en-US" altLang="ko-KR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18</a:t>
            </a: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년 </a:t>
            </a:r>
            <a:r>
              <a:rPr lang="en-US" altLang="ko-KR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4</a:t>
            </a: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월</a:t>
            </a:r>
            <a:r>
              <a:rPr lang="en-US" altLang="ko-KR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,</a:t>
            </a: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 </a:t>
            </a:r>
            <a:r>
              <a:rPr lang="en-US" altLang="ko-KR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18</a:t>
            </a: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년 </a:t>
            </a:r>
            <a:r>
              <a:rPr lang="en-US" altLang="ko-KR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5</a:t>
            </a: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월</a:t>
            </a:r>
            <a:r>
              <a:rPr lang="en-US" altLang="ko-KR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,</a:t>
            </a: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 </a:t>
            </a:r>
            <a:r>
              <a:rPr lang="en-US" altLang="ko-KR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18</a:t>
            </a: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년 </a:t>
            </a:r>
            <a:r>
              <a:rPr lang="en-US" altLang="ko-KR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9</a:t>
            </a: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월</a:t>
            </a:r>
            <a:r>
              <a:rPr lang="en-US" altLang="ko-KR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32167152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직사각형 1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3927369" y="3390721"/>
            <a:ext cx="433726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6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3</a:t>
            </a:r>
          </a:p>
          <a:p>
            <a:pPr algn="ctr"/>
            <a:r>
              <a:rPr lang="ko-KR" altLang="en-US" sz="3600" dirty="0">
                <a:solidFill>
                  <a:srgbClr val="0070C0"/>
                </a:solidFill>
                <a:latin typeface="BM DoHyeon OTF" panose="020B0600000101010101" pitchFamily="34" charset="-127"/>
                <a:ea typeface="BM DoHyeon OTF" panose="020B0600000101010101" pitchFamily="34" charset="-127"/>
              </a:rPr>
              <a:t>질의응답</a:t>
            </a:r>
          </a:p>
        </p:txBody>
      </p:sp>
      <p:cxnSp>
        <p:nvCxnSpPr>
          <p:cNvPr id="17" name="직선 연결선 16"/>
          <p:cNvCxnSpPr/>
          <p:nvPr/>
        </p:nvCxnSpPr>
        <p:spPr>
          <a:xfrm>
            <a:off x="5470758" y="4591050"/>
            <a:ext cx="1295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그림 3">
            <a:extLst>
              <a:ext uri="{FF2B5EF4-FFF2-40B4-BE49-F238E27FC236}">
                <a16:creationId xmlns:a16="http://schemas.microsoft.com/office/drawing/2014/main" id="{9C9C7AC2-7A16-40FF-B2E2-E2A048821FB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7944" y="819151"/>
            <a:ext cx="3396428" cy="2609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31426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직사각형 1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3927367" y="3644965"/>
            <a:ext cx="43372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dirty="0">
                <a:solidFill>
                  <a:srgbClr val="0070C0"/>
                </a:solidFill>
                <a:latin typeface="BM DoHyeon OTF" panose="020B0600000101010101" pitchFamily="34" charset="-127"/>
                <a:ea typeface="BM DoHyeon OTF" panose="020B0600000101010101" pitchFamily="34" charset="-127"/>
              </a:rPr>
              <a:t>감사합니다</a:t>
            </a:r>
          </a:p>
        </p:txBody>
      </p:sp>
      <p:cxnSp>
        <p:nvCxnSpPr>
          <p:cNvPr id="17" name="직선 연결선 16"/>
          <p:cNvCxnSpPr/>
          <p:nvPr/>
        </p:nvCxnSpPr>
        <p:spPr>
          <a:xfrm>
            <a:off x="5448300" y="4591050"/>
            <a:ext cx="1295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그림 7">
            <a:extLst>
              <a:ext uri="{FF2B5EF4-FFF2-40B4-BE49-F238E27FC236}">
                <a16:creationId xmlns:a16="http://schemas.microsoft.com/office/drawing/2014/main" id="{B3B0C6D9-6412-7147-920F-A6E44369E7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3464" y="1453144"/>
            <a:ext cx="1745067" cy="174506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C7A4ABC-94BA-5543-A583-12785BEF697F}"/>
              </a:ext>
            </a:extLst>
          </p:cNvPr>
          <p:cNvSpPr txBox="1"/>
          <p:nvPr/>
        </p:nvSpPr>
        <p:spPr>
          <a:xfrm>
            <a:off x="4412454" y="4742424"/>
            <a:ext cx="336708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3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20172295 </a:t>
            </a:r>
            <a:r>
              <a:rPr lang="ko-KR" altLang="en-US" sz="13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강유진</a:t>
            </a:r>
          </a:p>
        </p:txBody>
      </p:sp>
    </p:spTree>
    <p:extLst>
      <p:ext uri="{BB962C8B-B14F-4D97-AF65-F5344CB8AC3E}">
        <p14:creationId xmlns:p14="http://schemas.microsoft.com/office/powerpoint/2010/main" val="328115994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직사각형 5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직사각형 9"/>
          <p:cNvSpPr/>
          <p:nvPr/>
        </p:nvSpPr>
        <p:spPr>
          <a:xfrm>
            <a:off x="-1" y="481491"/>
            <a:ext cx="203201" cy="40575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직사각형 11"/>
          <p:cNvSpPr/>
          <p:nvPr/>
        </p:nvSpPr>
        <p:spPr>
          <a:xfrm>
            <a:off x="203200" y="438149"/>
            <a:ext cx="6096000" cy="49244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sz="26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※</a:t>
            </a:r>
            <a:r>
              <a:rPr lang="ko-KR" altLang="en-US" sz="26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 자료 출처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0DDD863-9725-4C8B-8268-1532623CE93A}"/>
              </a:ext>
            </a:extLst>
          </p:cNvPr>
          <p:cNvSpPr txBox="1"/>
          <p:nvPr/>
        </p:nvSpPr>
        <p:spPr>
          <a:xfrm>
            <a:off x="203199" y="2038841"/>
            <a:ext cx="11759501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Blip>
                <a:blip r:embed="rId2"/>
              </a:buBlip>
            </a:pPr>
            <a:r>
              <a:rPr lang="en-US" altLang="ko-KR" sz="15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#3</a:t>
            </a:r>
          </a:p>
          <a:p>
            <a:pPr marL="914400" lvl="1" indent="-457200">
              <a:buBlip>
                <a:blip r:embed="rId2"/>
              </a:buBlip>
            </a:pPr>
            <a:r>
              <a:rPr lang="en-US" altLang="ko-KR" sz="15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images</a:t>
            </a:r>
          </a:p>
          <a:p>
            <a:pPr marL="1371600" lvl="2" indent="-457200">
              <a:buBlip>
                <a:blip r:embed="rId2"/>
              </a:buBlip>
            </a:pPr>
            <a:r>
              <a:rPr lang="en" altLang="ko-KR" sz="1500" dirty="0">
                <a:latin typeface="BM DoHyeon OTF" panose="020B0600000101010101" pitchFamily="34" charset="-127"/>
                <a:ea typeface="BM DoHyeon OTF" panose="020B0600000101010101" pitchFamily="34" charset="-127"/>
                <a:hlinkClick r:id="rId3"/>
              </a:rPr>
              <a:t>https://www.flaticon.com/free-icon/building_717940#term=building&amp;page=2&amp;position=51</a:t>
            </a:r>
            <a:endParaRPr lang="en" altLang="ko-KR" sz="1500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  <a:p>
            <a:pPr marL="1371600" lvl="2" indent="-457200">
              <a:buBlip>
                <a:blip r:embed="rId2"/>
              </a:buBlip>
            </a:pPr>
            <a:r>
              <a:rPr lang="en" altLang="ko-KR" sz="1500" dirty="0">
                <a:latin typeface="BM DoHyeon OTF" panose="020B0600000101010101" pitchFamily="34" charset="-127"/>
                <a:ea typeface="BM DoHyeon OTF" panose="020B0600000101010101" pitchFamily="34" charset="-127"/>
                <a:hlinkClick r:id="rId4"/>
              </a:rPr>
              <a:t>https://www.flaticon.com/free-icon/interest_1606585#term=interest%20rate&amp;page=1&amp;position=3</a:t>
            </a:r>
            <a:endParaRPr lang="en" altLang="ko-KR" sz="1500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  <a:p>
            <a:pPr marL="457200" indent="-457200">
              <a:buBlip>
                <a:blip r:embed="rId2"/>
              </a:buBlip>
            </a:pPr>
            <a:r>
              <a:rPr lang="en" altLang="ko-KR" sz="15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#7</a:t>
            </a:r>
          </a:p>
          <a:p>
            <a:pPr marL="914400" lvl="1" indent="-457200">
              <a:buBlip>
                <a:blip r:embed="rId2"/>
              </a:buBlip>
            </a:pPr>
            <a:r>
              <a:rPr lang="en" altLang="ko-KR" sz="15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image</a:t>
            </a:r>
          </a:p>
          <a:p>
            <a:pPr marL="1371600" lvl="2" indent="-457200">
              <a:buBlip>
                <a:blip r:embed="rId2"/>
              </a:buBlip>
            </a:pPr>
            <a:r>
              <a:rPr lang="en" altLang="ko-KR" sz="1500" dirty="0">
                <a:latin typeface="BM DoHyeon OTF" panose="020B0600000101010101" pitchFamily="34" charset="-127"/>
                <a:ea typeface="BM DoHyeon OTF" panose="020B0600000101010101" pitchFamily="34" charset="-127"/>
                <a:hlinkClick r:id="rId5"/>
              </a:rPr>
              <a:t>https://www.flaticon.com/free-icon/data-analytics_1847966#term=data%20analytics&amp;page=1&amp;position=96</a:t>
            </a:r>
            <a:endParaRPr lang="en" altLang="ko-KR" sz="1500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  <a:p>
            <a:pPr marL="457200" indent="-457200">
              <a:buBlip>
                <a:blip r:embed="rId2"/>
              </a:buBlip>
            </a:pPr>
            <a:r>
              <a:rPr lang="en" altLang="ko-KR" sz="15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#31</a:t>
            </a:r>
          </a:p>
          <a:p>
            <a:pPr marL="914400" lvl="1" indent="-457200">
              <a:buBlip>
                <a:blip r:embed="rId2"/>
              </a:buBlip>
            </a:pPr>
            <a:r>
              <a:rPr lang="en" altLang="ko-KR" sz="15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image</a:t>
            </a:r>
          </a:p>
          <a:p>
            <a:pPr marL="1371600" lvl="2" indent="-457200">
              <a:buBlip>
                <a:blip r:embed="rId2"/>
              </a:buBlip>
            </a:pPr>
            <a:r>
              <a:rPr lang="en" altLang="ko-KR" sz="1500" dirty="0">
                <a:latin typeface="BM DoHyeon OTF" panose="020B0600000101010101" pitchFamily="34" charset="-127"/>
                <a:ea typeface="BM DoHyeon OTF" panose="020B0600000101010101" pitchFamily="34" charset="-127"/>
                <a:hlinkClick r:id="rId6"/>
              </a:rPr>
              <a:t>https://pngimage.net/sporgsmaltegn-png-4/</a:t>
            </a:r>
            <a:endParaRPr lang="en" altLang="ko-KR" sz="1500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  <a:p>
            <a:pPr marL="457200" indent="-457200">
              <a:buBlip>
                <a:blip r:embed="rId2"/>
              </a:buBlip>
            </a:pPr>
            <a:r>
              <a:rPr lang="en" altLang="ko-KR" sz="15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#1, #33</a:t>
            </a:r>
          </a:p>
          <a:p>
            <a:pPr marL="914400" lvl="1" indent="-457200">
              <a:buBlip>
                <a:blip r:embed="rId2"/>
              </a:buBlip>
            </a:pPr>
            <a:r>
              <a:rPr lang="en" altLang="ko-KR" sz="15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image</a:t>
            </a:r>
          </a:p>
          <a:p>
            <a:pPr marL="1371600" lvl="2" indent="-457200">
              <a:buBlip>
                <a:blip r:embed="rId2"/>
              </a:buBlip>
            </a:pPr>
            <a:r>
              <a:rPr lang="en" altLang="ko-KR" sz="15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R Bundle Resource Images</a:t>
            </a:r>
            <a:endParaRPr lang="en-US" altLang="ko-KR" sz="1500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708286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직사각형 5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직사각형 9"/>
          <p:cNvSpPr/>
          <p:nvPr/>
        </p:nvSpPr>
        <p:spPr>
          <a:xfrm>
            <a:off x="-1" y="481491"/>
            <a:ext cx="203201" cy="40575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직사각형 11"/>
          <p:cNvSpPr/>
          <p:nvPr/>
        </p:nvSpPr>
        <p:spPr>
          <a:xfrm>
            <a:off x="203200" y="438149"/>
            <a:ext cx="6096000" cy="49244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sz="26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1-1 </a:t>
            </a:r>
            <a:r>
              <a:rPr lang="ko-KR" altLang="en-US" sz="26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용어 정리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0DDD863-9725-4C8B-8268-1532623CE93A}"/>
              </a:ext>
            </a:extLst>
          </p:cNvPr>
          <p:cNvSpPr txBox="1"/>
          <p:nvPr/>
        </p:nvSpPr>
        <p:spPr>
          <a:xfrm>
            <a:off x="203199" y="2038841"/>
            <a:ext cx="1175950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Blip>
                <a:blip r:embed="rId2"/>
              </a:buBlip>
            </a:pP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금리</a:t>
            </a:r>
            <a:endParaRPr lang="en-US" altLang="ko-KR" sz="2400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  <a:p>
            <a:endParaRPr lang="en-US" altLang="ko-KR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  <a:p>
            <a:pPr marL="914400" lvl="1" indent="-457200">
              <a:buBlip>
                <a:blip r:embed="rId2"/>
              </a:buBlip>
            </a:pP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금융 시장에서 자금수요자가 자금공급자에게 </a:t>
            </a:r>
            <a:br>
              <a:rPr lang="en-US" altLang="ko-KR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</a:b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자금을 빌린 데 대한 대가로 지급하는 이자율 또는 </a:t>
            </a:r>
            <a:r>
              <a:rPr lang="ko-KR" altLang="en-US" sz="2400" dirty="0" err="1">
                <a:latin typeface="BM DoHyeon OTF" panose="020B0600000101010101" pitchFamily="34" charset="-127"/>
                <a:ea typeface="BM DoHyeon OTF" panose="020B0600000101010101" pitchFamily="34" charset="-127"/>
              </a:rPr>
              <a:t>이자금액</a:t>
            </a:r>
            <a:endParaRPr lang="en-US" altLang="ko-KR" sz="2400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  <a:p>
            <a:pPr lvl="1"/>
            <a:endParaRPr lang="en-US" altLang="ko-KR" sz="1500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  <a:p>
            <a:pPr marL="914400" lvl="1" indent="-457200">
              <a:buBlip>
                <a:blip r:embed="rId2"/>
              </a:buBlip>
            </a:pP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금리 부담이 </a:t>
            </a:r>
            <a:r>
              <a:rPr lang="ko-KR" altLang="en-US" sz="2400" dirty="0">
                <a:solidFill>
                  <a:srgbClr val="0070C0"/>
                </a:solidFill>
                <a:latin typeface="BM DoHyeon OTF" panose="020B0600000101010101" pitchFamily="34" charset="-127"/>
                <a:ea typeface="BM DoHyeon OTF" panose="020B0600000101010101" pitchFamily="34" charset="-127"/>
              </a:rPr>
              <a:t>작다</a:t>
            </a:r>
            <a:r>
              <a:rPr lang="en-US" altLang="ko-KR" sz="2400" dirty="0">
                <a:solidFill>
                  <a:srgbClr val="0070C0"/>
                </a:solidFill>
                <a:latin typeface="BM DoHyeon OTF" panose="020B0600000101010101" pitchFamily="34" charset="-127"/>
                <a:ea typeface="BM DoHyeon OTF" panose="020B0600000101010101" pitchFamily="34" charset="-127"/>
              </a:rPr>
              <a:t>/</a:t>
            </a:r>
            <a:r>
              <a:rPr lang="ko-KR" altLang="en-US" sz="2400" dirty="0" err="1">
                <a:solidFill>
                  <a:srgbClr val="0070C0"/>
                </a:solidFill>
                <a:latin typeface="BM DoHyeon OTF" panose="020B0600000101010101" pitchFamily="34" charset="-127"/>
                <a:ea typeface="BM DoHyeon OTF" panose="020B0600000101010101" pitchFamily="34" charset="-127"/>
              </a:rPr>
              <a:t>크다</a:t>
            </a:r>
            <a:r>
              <a:rPr lang="ko-KR" altLang="en-US" sz="2400" dirty="0" err="1">
                <a:latin typeface="BM DoHyeon OTF" panose="020B0600000101010101" pitchFamily="34" charset="-127"/>
                <a:ea typeface="BM DoHyeon OTF" panose="020B0600000101010101" pitchFamily="34" charset="-127"/>
              </a:rPr>
              <a:t>라고</a:t>
            </a: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 할 경우 금리는 </a:t>
            </a:r>
            <a:r>
              <a:rPr lang="en-US" altLang="ko-KR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‘</a:t>
            </a:r>
            <a:r>
              <a:rPr lang="ko-KR" altLang="en-US" sz="2400" dirty="0">
                <a:solidFill>
                  <a:srgbClr val="0070C0"/>
                </a:solidFill>
                <a:latin typeface="BM DoHyeon OTF" panose="020B0600000101010101" pitchFamily="34" charset="-127"/>
                <a:ea typeface="BM DoHyeon OTF" panose="020B0600000101010101" pitchFamily="34" charset="-127"/>
              </a:rPr>
              <a:t>이자</a:t>
            </a:r>
            <a:r>
              <a:rPr lang="en-US" altLang="ko-KR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’</a:t>
            </a:r>
            <a:r>
              <a:rPr lang="ko-KR" altLang="en-US" sz="2400" dirty="0" err="1">
                <a:latin typeface="BM DoHyeon OTF" panose="020B0600000101010101" pitchFamily="34" charset="-127"/>
                <a:ea typeface="BM DoHyeon OTF" panose="020B0600000101010101" pitchFamily="34" charset="-127"/>
              </a:rPr>
              <a:t>를</a:t>
            </a: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 뜻한다</a:t>
            </a:r>
            <a:endParaRPr lang="en-US" altLang="ko-KR" sz="2400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  <a:p>
            <a:pPr lvl="1"/>
            <a:endParaRPr lang="en-US" altLang="ko-KR" sz="1500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  <a:p>
            <a:pPr marL="914400" lvl="1" indent="-457200">
              <a:buBlip>
                <a:blip r:embed="rId2"/>
              </a:buBlip>
            </a:pP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금리가 </a:t>
            </a:r>
            <a:r>
              <a:rPr lang="ko-KR" altLang="en-US" sz="2400" dirty="0">
                <a:solidFill>
                  <a:srgbClr val="0070C0"/>
                </a:solidFill>
                <a:latin typeface="BM DoHyeon OTF" panose="020B0600000101010101" pitchFamily="34" charset="-127"/>
                <a:ea typeface="BM DoHyeon OTF" panose="020B0600000101010101" pitchFamily="34" charset="-127"/>
              </a:rPr>
              <a:t>높다</a:t>
            </a:r>
            <a:r>
              <a:rPr lang="en-US" altLang="ko-KR" sz="2400" dirty="0">
                <a:solidFill>
                  <a:srgbClr val="0070C0"/>
                </a:solidFill>
                <a:latin typeface="BM DoHyeon OTF" panose="020B0600000101010101" pitchFamily="34" charset="-127"/>
                <a:ea typeface="BM DoHyeon OTF" panose="020B0600000101010101" pitchFamily="34" charset="-127"/>
              </a:rPr>
              <a:t>/</a:t>
            </a:r>
            <a:r>
              <a:rPr lang="ko-KR" altLang="en-US" sz="2400" dirty="0" err="1">
                <a:solidFill>
                  <a:srgbClr val="0070C0"/>
                </a:solidFill>
                <a:latin typeface="BM DoHyeon OTF" panose="020B0600000101010101" pitchFamily="34" charset="-127"/>
                <a:ea typeface="BM DoHyeon OTF" panose="020B0600000101010101" pitchFamily="34" charset="-127"/>
              </a:rPr>
              <a:t>낮다</a:t>
            </a:r>
            <a:r>
              <a:rPr lang="ko-KR" altLang="en-US" sz="2400" dirty="0" err="1">
                <a:latin typeface="BM DoHyeon OTF" panose="020B0600000101010101" pitchFamily="34" charset="-127"/>
                <a:ea typeface="BM DoHyeon OTF" panose="020B0600000101010101" pitchFamily="34" charset="-127"/>
              </a:rPr>
              <a:t>라고</a:t>
            </a: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 할 경우 금리는 </a:t>
            </a:r>
            <a:r>
              <a:rPr lang="en-US" altLang="ko-KR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‘</a:t>
            </a:r>
            <a:r>
              <a:rPr lang="ko-KR" altLang="en-US" sz="2400" dirty="0">
                <a:solidFill>
                  <a:srgbClr val="0070C0"/>
                </a:solidFill>
                <a:latin typeface="BM DoHyeon OTF" panose="020B0600000101010101" pitchFamily="34" charset="-127"/>
                <a:ea typeface="BM DoHyeon OTF" panose="020B0600000101010101" pitchFamily="34" charset="-127"/>
              </a:rPr>
              <a:t>이자율</a:t>
            </a:r>
            <a:r>
              <a:rPr lang="en-US" altLang="ko-KR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’</a:t>
            </a: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을 뜻한다</a:t>
            </a:r>
            <a:endParaRPr lang="en-US" altLang="ko-KR" sz="2400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  <a:p>
            <a:pPr marL="914400" lvl="1" indent="-457200">
              <a:buBlip>
                <a:blip r:embed="rId2"/>
              </a:buBlip>
            </a:pPr>
            <a:endParaRPr lang="en-US" altLang="ko-KR" sz="2400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  <a:p>
            <a:pPr marL="457200" indent="-457200">
              <a:buBlip>
                <a:blip r:embed="rId2"/>
              </a:buBlip>
            </a:pPr>
            <a:endParaRPr lang="en-US" altLang="ko-KR" sz="2400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  <a:p>
            <a:endParaRPr lang="en-US" altLang="ko-KR" sz="2400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  <a:p>
            <a:pPr marL="457200" indent="-457200">
              <a:buBlip>
                <a:blip r:embed="rId2"/>
              </a:buBlip>
            </a:pPr>
            <a:endParaRPr lang="en-US" altLang="ko-KR" sz="2400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784876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직사각형 5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직사각형 9"/>
          <p:cNvSpPr/>
          <p:nvPr/>
        </p:nvSpPr>
        <p:spPr>
          <a:xfrm>
            <a:off x="-1" y="481491"/>
            <a:ext cx="203201" cy="40575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직사각형 11"/>
          <p:cNvSpPr/>
          <p:nvPr/>
        </p:nvSpPr>
        <p:spPr>
          <a:xfrm>
            <a:off x="203200" y="438149"/>
            <a:ext cx="6096000" cy="49244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sz="26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1-2 </a:t>
            </a:r>
            <a:r>
              <a:rPr lang="ko-KR" altLang="en-US" sz="26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가설 설정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0DDD863-9725-4C8B-8268-1532623CE93A}"/>
              </a:ext>
            </a:extLst>
          </p:cNvPr>
          <p:cNvSpPr txBox="1"/>
          <p:nvPr/>
        </p:nvSpPr>
        <p:spPr>
          <a:xfrm>
            <a:off x="203200" y="1484532"/>
            <a:ext cx="11759501" cy="486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Blip>
                <a:blip r:embed="rId2"/>
              </a:buBlip>
            </a:pP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부동산 외의 </a:t>
            </a:r>
            <a:r>
              <a:rPr lang="ko-KR" altLang="en-US" sz="2400" dirty="0" err="1">
                <a:latin typeface="BM DoHyeon OTF" panose="020B0600000101010101" pitchFamily="34" charset="-127"/>
                <a:ea typeface="BM DoHyeon OTF" panose="020B0600000101010101" pitchFamily="34" charset="-127"/>
              </a:rPr>
              <a:t>투자안의</a:t>
            </a: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 투자 가치보다 </a:t>
            </a:r>
            <a:r>
              <a:rPr lang="ko-KR" altLang="en-US" sz="2400" dirty="0">
                <a:solidFill>
                  <a:srgbClr val="0070C0"/>
                </a:solidFill>
                <a:latin typeface="BM DoHyeon OTF" panose="020B0600000101010101" pitchFamily="34" charset="-127"/>
                <a:ea typeface="BM DoHyeon OTF" panose="020B0600000101010101" pitchFamily="34" charset="-127"/>
              </a:rPr>
              <a:t>부동산의 투자 가치가 높을 경우</a:t>
            </a:r>
            <a:r>
              <a:rPr lang="en-US" altLang="ko-KR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,</a:t>
            </a:r>
            <a:br>
              <a:rPr lang="en-US" altLang="ko-KR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</a:b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금리와 부동산 </a:t>
            </a:r>
            <a:r>
              <a:rPr lang="ko-KR" altLang="en-US" sz="2400" dirty="0" err="1">
                <a:latin typeface="BM DoHyeon OTF" panose="020B0600000101010101" pitchFamily="34" charset="-127"/>
                <a:ea typeface="BM DoHyeon OTF" panose="020B0600000101010101" pitchFamily="34" charset="-127"/>
              </a:rPr>
              <a:t>매매가의</a:t>
            </a: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 관계는 </a:t>
            </a:r>
            <a:r>
              <a:rPr lang="ko-KR" altLang="en-US" sz="2400" dirty="0">
                <a:solidFill>
                  <a:srgbClr val="0070C0"/>
                </a:solidFill>
                <a:latin typeface="BM DoHyeon OTF" panose="020B0600000101010101" pitchFamily="34" charset="-127"/>
                <a:ea typeface="BM DoHyeon OTF" panose="020B0600000101010101" pitchFamily="34" charset="-127"/>
              </a:rPr>
              <a:t>반비례</a:t>
            </a: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 양상을 나타낼 것이다</a:t>
            </a:r>
            <a:endParaRPr lang="en-US" altLang="ko-KR" sz="2400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  <a:p>
            <a:endParaRPr lang="en-US" altLang="ko-KR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  <a:p>
            <a:pPr marL="914400" lvl="1" indent="-457200">
              <a:buBlip>
                <a:blip r:embed="rId2"/>
              </a:buBlip>
            </a:pP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금리가 오를 경우</a:t>
            </a:r>
            <a:r>
              <a:rPr lang="en-US" altLang="ko-KR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,</a:t>
            </a:r>
            <a:br>
              <a:rPr lang="en-US" altLang="ko-KR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</a:b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대출 이자 부담이 커져 아파트 구매 수요가 줄어들 것이기 때문이다</a:t>
            </a:r>
            <a:endParaRPr lang="en-US" altLang="ko-KR" sz="2400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  <a:p>
            <a:pPr marL="914400" lvl="1" indent="-457200">
              <a:buBlip>
                <a:blip r:embed="rId2"/>
              </a:buBlip>
            </a:pPr>
            <a:endParaRPr lang="en-US" altLang="ko-KR" sz="2400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  <a:p>
            <a:pPr lvl="1"/>
            <a:endParaRPr lang="en-US" altLang="ko-KR" sz="2400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  <a:p>
            <a:pPr lvl="1"/>
            <a:endParaRPr lang="en-US" altLang="ko-KR" sz="2400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  <a:p>
            <a:pPr marL="457200" indent="-457200">
              <a:buBlip>
                <a:blip r:embed="rId2"/>
              </a:buBlip>
            </a:pP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항상 반비례하는 양상이 나타나지는 않을 것이다</a:t>
            </a:r>
            <a:endParaRPr lang="en-US" altLang="ko-KR" sz="2400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  <a:p>
            <a:endParaRPr lang="en-US" altLang="ko-KR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  <a:p>
            <a:pPr marL="914400" lvl="1" indent="-457200">
              <a:buBlip>
                <a:blip r:embed="rId2"/>
              </a:buBlip>
            </a:pP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아파트 구매 수요는 </a:t>
            </a:r>
            <a:r>
              <a:rPr lang="ko-KR" altLang="en-US" sz="2400" dirty="0">
                <a:solidFill>
                  <a:srgbClr val="0070C0"/>
                </a:solidFill>
                <a:latin typeface="BM DoHyeon OTF" panose="020B0600000101010101" pitchFamily="34" charset="-127"/>
                <a:ea typeface="BM DoHyeon OTF" panose="020B0600000101010101" pitchFamily="34" charset="-127"/>
              </a:rPr>
              <a:t>금리 이외의 요인에도 영향을 받을 것</a:t>
            </a: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이기 때문이다</a:t>
            </a:r>
            <a:endParaRPr lang="en-US" altLang="ko-KR" sz="2400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  <a:p>
            <a:pPr lvl="1"/>
            <a:endParaRPr lang="en-US" altLang="ko-KR" sz="1000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  <a:p>
            <a:pPr marL="1371600" lvl="2" indent="-457200">
              <a:buBlip>
                <a:blip r:embed="rId2"/>
              </a:buBlip>
            </a:pP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투자 </a:t>
            </a:r>
            <a:r>
              <a:rPr lang="ko-KR" altLang="en-US" sz="2400" dirty="0" err="1">
                <a:latin typeface="BM DoHyeon OTF" panose="020B0600000101010101" pitchFamily="34" charset="-127"/>
                <a:ea typeface="BM DoHyeon OTF" panose="020B0600000101010101" pitchFamily="34" charset="-127"/>
              </a:rPr>
              <a:t>대체제의</a:t>
            </a: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 가치 및 안정성 상승 </a:t>
            </a:r>
            <a:r>
              <a:rPr lang="en-US" altLang="ko-KR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(</a:t>
            </a: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주식</a:t>
            </a:r>
            <a:r>
              <a:rPr lang="en-US" altLang="ko-KR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,</a:t>
            </a: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 선물</a:t>
            </a:r>
            <a:r>
              <a:rPr lang="en-US" altLang="ko-KR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,</a:t>
            </a: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 비트코인 등</a:t>
            </a:r>
            <a:r>
              <a:rPr lang="en-US" altLang="ko-KR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)</a:t>
            </a:r>
          </a:p>
          <a:p>
            <a:pPr marL="1371600" lvl="2" indent="-457200">
              <a:buBlip>
                <a:blip r:embed="rId2"/>
              </a:buBlip>
            </a:pP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재개발 이슈</a:t>
            </a:r>
            <a:r>
              <a:rPr lang="en-US" altLang="ko-KR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,</a:t>
            </a: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 교통 접근성 상승 등</a:t>
            </a:r>
            <a:endParaRPr lang="en-US" altLang="ko-KR" sz="2400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6837618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직사각형 5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직사각형 9"/>
          <p:cNvSpPr/>
          <p:nvPr/>
        </p:nvSpPr>
        <p:spPr>
          <a:xfrm>
            <a:off x="-1" y="481491"/>
            <a:ext cx="203201" cy="40575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직사각형 11"/>
          <p:cNvSpPr/>
          <p:nvPr/>
        </p:nvSpPr>
        <p:spPr>
          <a:xfrm>
            <a:off x="203200" y="438149"/>
            <a:ext cx="6096000" cy="49244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sz="26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1-3 </a:t>
            </a:r>
            <a:r>
              <a:rPr lang="ko-KR" altLang="en-US" sz="26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분석한 데이터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0DDD863-9725-4C8B-8268-1532623CE93A}"/>
              </a:ext>
            </a:extLst>
          </p:cNvPr>
          <p:cNvSpPr txBox="1"/>
          <p:nvPr/>
        </p:nvSpPr>
        <p:spPr>
          <a:xfrm>
            <a:off x="203199" y="2038841"/>
            <a:ext cx="11759501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Blip>
                <a:blip r:embed="rId2"/>
              </a:buBlip>
            </a:pP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아파트 규모별 매매 평균 가격 </a:t>
            </a:r>
            <a:r>
              <a:rPr lang="en-US" altLang="ko-KR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(16</a:t>
            </a: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년 </a:t>
            </a:r>
            <a:r>
              <a:rPr lang="en-US" altLang="ko-KR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2</a:t>
            </a: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월 </a:t>
            </a:r>
            <a:r>
              <a:rPr lang="en-US" altLang="ko-KR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~</a:t>
            </a: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 </a:t>
            </a:r>
            <a:r>
              <a:rPr lang="en-US" altLang="ko-KR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19</a:t>
            </a: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년 </a:t>
            </a:r>
            <a:r>
              <a:rPr lang="en-US" altLang="ko-KR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2</a:t>
            </a: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월</a:t>
            </a:r>
            <a:r>
              <a:rPr lang="en-US" altLang="ko-KR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,</a:t>
            </a: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 통계청</a:t>
            </a:r>
            <a:r>
              <a:rPr lang="en-US" altLang="ko-KR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)</a:t>
            </a:r>
          </a:p>
          <a:p>
            <a:pPr marL="914400" lvl="1" indent="-457200">
              <a:buBlip>
                <a:blip r:embed="rId2"/>
              </a:buBlip>
            </a:pPr>
            <a:r>
              <a:rPr lang="en" altLang="ko-KR" sz="1000" dirty="0">
                <a:latin typeface="BM DoHyeon OTF" panose="020B0600000101010101" pitchFamily="34" charset="-127"/>
                <a:ea typeface="BM DoHyeon OTF" panose="020B0600000101010101" pitchFamily="34" charset="-127"/>
                <a:hlinkClick r:id="rId3"/>
              </a:rPr>
              <a:t>http://kosis.kr/statisticsList/statisticsListIndex.do?menuId=M_01_03_01&amp;vwcd=MT_GTITLE01&amp;parmTabId=M_01_03_01#SelectStatsBoxDiv</a:t>
            </a:r>
            <a:endParaRPr lang="en-US" altLang="ko-KR" sz="1000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  <a:p>
            <a:pPr marL="457200" indent="-457200">
              <a:buBlip>
                <a:blip r:embed="rId2"/>
              </a:buBlip>
            </a:pPr>
            <a:endParaRPr lang="en-US" altLang="ko-KR" sz="2400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  <a:p>
            <a:endParaRPr lang="en-US" altLang="ko-KR" sz="2400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  <a:p>
            <a:pPr marL="457200" indent="-457200">
              <a:buBlip>
                <a:blip r:embed="rId2"/>
              </a:buBlip>
            </a:pP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예금은행 가중평균 금리 </a:t>
            </a:r>
            <a:r>
              <a:rPr lang="en-US" altLang="ko-KR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–</a:t>
            </a: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 대출 금리 </a:t>
            </a:r>
            <a:r>
              <a:rPr lang="en-US" altLang="ko-KR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–</a:t>
            </a: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 잔액 기준 </a:t>
            </a:r>
            <a:r>
              <a:rPr lang="en-US" altLang="ko-KR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(16</a:t>
            </a: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년 </a:t>
            </a:r>
            <a:r>
              <a:rPr lang="en-US" altLang="ko-KR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2</a:t>
            </a: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월 </a:t>
            </a:r>
            <a:r>
              <a:rPr lang="en-US" altLang="ko-KR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~</a:t>
            </a: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 </a:t>
            </a:r>
            <a:r>
              <a:rPr lang="en-US" altLang="ko-KR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19</a:t>
            </a: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년 </a:t>
            </a:r>
            <a:r>
              <a:rPr lang="en-US" altLang="ko-KR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2</a:t>
            </a: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월</a:t>
            </a:r>
            <a:r>
              <a:rPr lang="en-US" altLang="ko-KR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,</a:t>
            </a: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 통계청</a:t>
            </a:r>
            <a:r>
              <a:rPr lang="en-US" altLang="ko-KR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)</a:t>
            </a:r>
          </a:p>
          <a:p>
            <a:pPr marL="914400" lvl="1" indent="-457200">
              <a:buBlip>
                <a:blip r:embed="rId2"/>
              </a:buBlip>
            </a:pPr>
            <a:r>
              <a:rPr lang="en" altLang="ko-KR" sz="1000" dirty="0">
                <a:latin typeface="BM DoHyeon OTF" panose="020B0600000101010101" pitchFamily="34" charset="-127"/>
                <a:ea typeface="BM DoHyeon OTF" panose="020B0600000101010101" pitchFamily="34" charset="-127"/>
                <a:hlinkClick r:id="rId3"/>
              </a:rPr>
              <a:t>http://kosis.kr/statisticsList/statisticsListIndex.do?menuId=M_01_03_01&amp;vwcd=MT_GTITLE01&amp;parmTabId=M_01_03_01#SelectStatsBoxDiv</a:t>
            </a:r>
            <a:endParaRPr lang="en-US" altLang="ko-KR" sz="1000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  <a:p>
            <a:pPr marL="457200" indent="-457200">
              <a:buBlip>
                <a:blip r:embed="rId2"/>
              </a:buBlip>
            </a:pPr>
            <a:endParaRPr lang="en-US" altLang="ko-KR" sz="2400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  <a:p>
            <a:endParaRPr lang="en-US" altLang="ko-KR" sz="2400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  <a:p>
            <a:pPr marL="457200" indent="-457200">
              <a:buBlip>
                <a:blip r:embed="rId2"/>
              </a:buBlip>
            </a:pPr>
            <a:endParaRPr lang="en-US" altLang="ko-KR" sz="2400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555248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직사각형 1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3927369" y="3390721"/>
            <a:ext cx="433726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6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2</a:t>
            </a:r>
          </a:p>
          <a:p>
            <a:pPr algn="ctr"/>
            <a:r>
              <a:rPr lang="ko-KR" altLang="en-US" sz="3600" dirty="0">
                <a:solidFill>
                  <a:srgbClr val="0070C0"/>
                </a:solidFill>
                <a:latin typeface="BM DoHyeon OTF" panose="020B0600000101010101" pitchFamily="34" charset="-127"/>
                <a:ea typeface="BM DoHyeon OTF" panose="020B0600000101010101" pitchFamily="34" charset="-127"/>
              </a:rPr>
              <a:t>데이터 분석</a:t>
            </a:r>
          </a:p>
        </p:txBody>
      </p:sp>
      <p:cxnSp>
        <p:nvCxnSpPr>
          <p:cNvPr id="17" name="직선 연결선 16"/>
          <p:cNvCxnSpPr/>
          <p:nvPr/>
        </p:nvCxnSpPr>
        <p:spPr>
          <a:xfrm>
            <a:off x="5470758" y="4591050"/>
            <a:ext cx="1295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그림 2">
            <a:extLst>
              <a:ext uri="{FF2B5EF4-FFF2-40B4-BE49-F238E27FC236}">
                <a16:creationId xmlns:a16="http://schemas.microsoft.com/office/drawing/2014/main" id="{B49BF0CF-FE7B-EE4C-BE0E-E63BF54CD8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2417" y="1490519"/>
            <a:ext cx="1667164" cy="1667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75963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직사각형 5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직사각형 9"/>
          <p:cNvSpPr/>
          <p:nvPr/>
        </p:nvSpPr>
        <p:spPr>
          <a:xfrm>
            <a:off x="-1" y="481491"/>
            <a:ext cx="203201" cy="40575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직사각형 11"/>
          <p:cNvSpPr/>
          <p:nvPr/>
        </p:nvSpPr>
        <p:spPr>
          <a:xfrm>
            <a:off x="203199" y="438149"/>
            <a:ext cx="753687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6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2-1 </a:t>
            </a:r>
            <a:r>
              <a:rPr lang="ko-KR" altLang="en-US" sz="26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데이터 전처리 </a:t>
            </a:r>
            <a:r>
              <a:rPr lang="en-US" altLang="ko-KR" sz="26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:</a:t>
            </a:r>
            <a:r>
              <a:rPr lang="ko-KR" altLang="en-US" sz="26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 아파트 규모별 매매 평균 가격 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E380650B-AF07-0440-AAAF-38E96EFCE7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336" y="1111250"/>
            <a:ext cx="6608710" cy="2954482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D1B80AA8-1D0C-6A47-A0D8-F7014E9DBF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9309" y="3429000"/>
            <a:ext cx="12192000" cy="3205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0889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직사각형 5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직사각형 9"/>
          <p:cNvSpPr/>
          <p:nvPr/>
        </p:nvSpPr>
        <p:spPr>
          <a:xfrm>
            <a:off x="-1" y="481491"/>
            <a:ext cx="203201" cy="40575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직사각형 11"/>
          <p:cNvSpPr/>
          <p:nvPr/>
        </p:nvSpPr>
        <p:spPr>
          <a:xfrm>
            <a:off x="203199" y="438149"/>
            <a:ext cx="753687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6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2-1 </a:t>
            </a:r>
            <a:r>
              <a:rPr lang="ko-KR" altLang="en-US" sz="26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데이터 전처리 </a:t>
            </a:r>
            <a:r>
              <a:rPr lang="en-US" altLang="ko-KR" sz="26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:</a:t>
            </a:r>
            <a:r>
              <a:rPr lang="ko-KR" altLang="en-US" sz="26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 아파트 규모별 매매 평균 가격 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97FD09A4-C3A2-6048-9607-5DF3475578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418" y="930592"/>
            <a:ext cx="4784437" cy="591018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488C8D0-6452-9741-8CC8-E4BFAF470612}"/>
              </a:ext>
            </a:extLst>
          </p:cNvPr>
          <p:cNvSpPr txBox="1"/>
          <p:nvPr/>
        </p:nvSpPr>
        <p:spPr>
          <a:xfrm>
            <a:off x="5911273" y="1368741"/>
            <a:ext cx="5155500" cy="15850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Blip>
                <a:blip r:embed="rId3"/>
              </a:buBlip>
            </a:pP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파생 변수 생성</a:t>
            </a:r>
            <a:endParaRPr lang="en-US" altLang="ko-KR" sz="2400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  <a:p>
            <a:endParaRPr lang="en-US" altLang="ko-KR" sz="1500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  <a:p>
            <a:pPr marL="914400" lvl="1" indent="-457200">
              <a:buBlip>
                <a:blip r:embed="rId3"/>
              </a:buBlip>
            </a:pP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월별 데이터 </a:t>
            </a:r>
            <a:r>
              <a:rPr lang="en-US" altLang="ko-KR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-&gt;</a:t>
            </a: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 분기별 데이터</a:t>
            </a:r>
            <a:endParaRPr lang="en-US" altLang="ko-KR" sz="2400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  <a:p>
            <a:pPr lvl="1"/>
            <a:endParaRPr lang="en-US" altLang="ko-KR" sz="1000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  <a:p>
            <a:pPr marL="914400" lvl="1" indent="-457200">
              <a:buBlip>
                <a:blip r:embed="rId3"/>
              </a:buBlip>
            </a:pPr>
            <a:r>
              <a:rPr lang="ko-KR" altLang="en-US" sz="2400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월별 데이터 삭제</a:t>
            </a:r>
            <a:endParaRPr lang="en-US" altLang="ko-KR" sz="2400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296493"/>
      </p:ext>
    </p:extLst>
  </p:cSld>
  <p:clrMapOvr>
    <a:masterClrMapping/>
  </p:clrMapOvr>
</p:sld>
</file>

<file path=ppt/theme/theme1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1078</TotalTime>
  <Words>653</Words>
  <Application>Microsoft Macintosh PowerPoint</Application>
  <PresentationFormat>와이드스크린</PresentationFormat>
  <Paragraphs>160</Paragraphs>
  <Slides>33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33</vt:i4>
      </vt:variant>
    </vt:vector>
  </HeadingPairs>
  <TitlesOfParts>
    <vt:vector size="37" baseType="lpstr">
      <vt:lpstr>BM DoHyeon OTF</vt:lpstr>
      <vt:lpstr>Arial</vt:lpstr>
      <vt:lpstr>맑은 고딕</vt:lpstr>
      <vt:lpstr>디자인 사용자 지정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R데이터분석_기말고사</dc:title>
  <dc:subject>R데이터분석_기말고사</dc:subject>
  <dc:creator>강유진</dc:creator>
  <cp:keywords>R데이터분석_기말고사</cp:keywords>
  <dc:description/>
  <cp:lastModifiedBy>강유진</cp:lastModifiedBy>
  <cp:revision>191</cp:revision>
  <cp:lastPrinted>2019-06-06T07:58:33Z</cp:lastPrinted>
  <dcterms:created xsi:type="dcterms:W3CDTF">2018-05-29T10:42:20Z</dcterms:created>
  <dcterms:modified xsi:type="dcterms:W3CDTF">2019-06-06T15:16:17Z</dcterms:modified>
  <cp:category/>
</cp:coreProperties>
</file>